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87" r:id="rId13"/>
    <p:sldId id="288" r:id="rId14"/>
    <p:sldId id="289" r:id="rId15"/>
    <p:sldId id="290" r:id="rId16"/>
    <p:sldId id="263" r:id="rId17"/>
    <p:sldId id="264" r:id="rId18"/>
    <p:sldId id="291" r:id="rId19"/>
    <p:sldId id="292" r:id="rId20"/>
    <p:sldId id="284" r:id="rId21"/>
    <p:sldId id="28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67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16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90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48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76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64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43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17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40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28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64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185AD-F889-4D83-A58D-C84F6CFCB7D7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1963E-7CCC-4B38-B08C-DAB3B6BB3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8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4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2.png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51.png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47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61.png"/><Relationship Id="rId18" Type="http://schemas.openxmlformats.org/officeDocument/2006/relationships/image" Target="../media/image64.png"/><Relationship Id="rId3" Type="http://schemas.openxmlformats.org/officeDocument/2006/relationships/image" Target="../media/image59.png"/><Relationship Id="rId21" Type="http://schemas.openxmlformats.org/officeDocument/2006/relationships/image" Target="../media/image58.wmf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56.wmf"/><Relationship Id="rId17" Type="http://schemas.openxmlformats.org/officeDocument/2006/relationships/image" Target="../media/image6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wmf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55.wmf"/><Relationship Id="rId19" Type="http://schemas.openxmlformats.org/officeDocument/2006/relationships/image" Target="../media/image65.png"/><Relationship Id="rId4" Type="http://schemas.openxmlformats.org/officeDocument/2006/relationships/image" Target="../media/image60.png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6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75.wmf"/><Relationship Id="rId3" Type="http://schemas.openxmlformats.org/officeDocument/2006/relationships/oleObject" Target="../embeddings/oleObject40.bin"/><Relationship Id="rId7" Type="http://schemas.openxmlformats.org/officeDocument/2006/relationships/image" Target="../media/image77.png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2.wmf"/><Relationship Id="rId11" Type="http://schemas.openxmlformats.org/officeDocument/2006/relationships/image" Target="../media/image74.wmf"/><Relationship Id="rId5" Type="http://schemas.openxmlformats.org/officeDocument/2006/relationships/oleObject" Target="../embeddings/oleObject41.bin"/><Relationship Id="rId15" Type="http://schemas.openxmlformats.org/officeDocument/2006/relationships/image" Target="../media/image76.wmf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71.wmf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4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3.wmf"/><Relationship Id="rId3" Type="http://schemas.openxmlformats.org/officeDocument/2006/relationships/image" Target="../media/image16.png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png"/><Relationship Id="rId1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5.png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9.wmf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entury Schoolbook" panose="02040604050505020304" pitchFamily="18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66875" y="500063"/>
            <a:ext cx="885825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тепе-теңдігі</a:t>
            </a:r>
          </a:p>
          <a:p>
            <a:pPr algn="ctr" eaLnBrk="1" hangingPunct="1"/>
            <a:endParaRPr lang="kk-KZ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kk-KZ" alt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потенциал.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kk-KZ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тепе-теңдігінің константасы.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kk-KZ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реакцияның бағытын анықтау.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kk-KZ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потенциалға әртүрлі факторлардың әсері.</a:t>
            </a:r>
          </a:p>
          <a:p>
            <a:pPr eaLnBrk="1" hangingPunct="1"/>
            <a:endParaRPr lang="kk-KZ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0128251" y="6165850"/>
            <a:ext cx="3857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006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2A691E-094E-481D-9FA4-2E36B10BB646}"/>
              </a:ext>
            </a:extLst>
          </p:cNvPr>
          <p:cNvSpPr txBox="1"/>
          <p:nvPr/>
        </p:nvSpPr>
        <p:spPr>
          <a:xfrm>
            <a:off x="4987436" y="29057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рнст теңдеуі</a:t>
            </a:r>
            <a:endParaRPr lang="ru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5CD5AF-B156-4545-ACF5-4F6B5768E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924" y="282832"/>
            <a:ext cx="8147661" cy="25955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3A3CFBD-24D7-4F55-A190-94EC67B978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76" y="3319462"/>
            <a:ext cx="6578260" cy="176688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39B96B-C594-41D7-997A-7ED244BD6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8637" y="5086350"/>
            <a:ext cx="6720595" cy="152400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BBF487D-4E3E-4FB1-A68C-8C8A3EA3F2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5475" y="5603081"/>
            <a:ext cx="2172378" cy="490537"/>
          </a:xfrm>
          <a:prstGeom prst="rect">
            <a:avLst/>
          </a:prstGeom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21F38079-2063-4366-9222-3484B19C8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4159" y="3461921"/>
            <a:ext cx="436486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dirty="0">
                <a:latin typeface="Arial" panose="020B0604020202020204" pitchFamily="34" charset="0"/>
              </a:rPr>
              <a:t>R - газовая постоянная (8,314 Дж</a:t>
            </a:r>
            <a:r>
              <a:rPr lang="ru-RU" altLang="ru-RU" sz="1600" dirty="0">
                <a:latin typeface="Arial" panose="020B0604020202020204" pitchFamily="34" charset="0"/>
                <a:sym typeface="Symbol" panose="05050102010706020507" pitchFamily="18" charset="2"/>
              </a:rPr>
              <a:t></a:t>
            </a:r>
            <a:r>
              <a:rPr lang="ru-RU" altLang="ru-RU" sz="1600" dirty="0">
                <a:latin typeface="Arial" panose="020B0604020202020204" pitchFamily="34" charset="0"/>
              </a:rPr>
              <a:t>К</a:t>
            </a:r>
            <a:r>
              <a:rPr lang="ru-RU" altLang="ru-RU" sz="1600" baseline="30000" dirty="0">
                <a:latin typeface="Arial" panose="020B0604020202020204" pitchFamily="34" charset="0"/>
              </a:rPr>
              <a:t>-1</a:t>
            </a:r>
            <a:r>
              <a:rPr lang="ru-RU" altLang="ru-RU" sz="1600" dirty="0">
                <a:latin typeface="Arial" panose="020B0604020202020204" pitchFamily="34" charset="0"/>
              </a:rPr>
              <a:t>моль</a:t>
            </a:r>
            <a:r>
              <a:rPr lang="ru-RU" altLang="ru-RU" sz="1600" baseline="30000" dirty="0">
                <a:latin typeface="Arial" panose="020B0604020202020204" pitchFamily="34" charset="0"/>
              </a:rPr>
              <a:t>-1</a:t>
            </a:r>
            <a:r>
              <a:rPr lang="ru-RU" altLang="ru-RU" sz="1600" dirty="0">
                <a:latin typeface="Arial" panose="020B0604020202020204" pitchFamily="34" charset="0"/>
              </a:rPr>
              <a:t>),</a:t>
            </a:r>
          </a:p>
          <a:p>
            <a:pPr eaLnBrk="1" hangingPunct="1"/>
            <a:r>
              <a:rPr lang="ru-RU" altLang="ru-RU" sz="1600" dirty="0">
                <a:latin typeface="Arial" panose="020B0604020202020204" pitchFamily="34" charset="0"/>
              </a:rPr>
              <a:t>F - постоянная Фарадея (96485 Кл</a:t>
            </a:r>
            <a:r>
              <a:rPr lang="ru-RU" altLang="ru-RU" sz="1600" dirty="0">
                <a:latin typeface="Arial" panose="020B0604020202020204" pitchFamily="34" charset="0"/>
                <a:sym typeface="Symbol" panose="05050102010706020507" pitchFamily="18" charset="2"/>
              </a:rPr>
              <a:t></a:t>
            </a:r>
            <a:r>
              <a:rPr lang="ru-RU" altLang="ru-RU" sz="1600" dirty="0">
                <a:latin typeface="Arial" panose="020B0604020202020204" pitchFamily="34" charset="0"/>
              </a:rPr>
              <a:t>моль</a:t>
            </a:r>
            <a:r>
              <a:rPr lang="ru-RU" altLang="ru-RU" sz="1600" baseline="30000" dirty="0">
                <a:latin typeface="Arial" panose="020B0604020202020204" pitchFamily="34" charset="0"/>
              </a:rPr>
              <a:t>-1</a:t>
            </a:r>
            <a:r>
              <a:rPr lang="ru-RU" altLang="ru-RU" sz="1600" dirty="0">
                <a:latin typeface="Arial" panose="020B0604020202020204" pitchFamily="34" charset="0"/>
              </a:rPr>
              <a:t>),</a:t>
            </a:r>
            <a:endParaRPr lang="en-US" altLang="ru-RU" sz="16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ru-RU" sz="1600" dirty="0">
                <a:latin typeface="Arial" panose="020B0604020202020204" pitchFamily="34" charset="0"/>
              </a:rPr>
              <a:t>n </a:t>
            </a:r>
            <a:r>
              <a:rPr lang="ru-RU" altLang="ru-RU" sz="1600" dirty="0">
                <a:latin typeface="Arial" panose="020B0604020202020204" pitchFamily="34" charset="0"/>
              </a:rPr>
              <a:t>- число переданных электронов,</a:t>
            </a:r>
          </a:p>
          <a:p>
            <a:pPr eaLnBrk="1" hangingPunct="1"/>
            <a:r>
              <a:rPr lang="ru-RU" altLang="ru-RU" sz="1600" dirty="0">
                <a:latin typeface="Arial" panose="020B0604020202020204" pitchFamily="34" charset="0"/>
              </a:rPr>
              <a:t>Т </a:t>
            </a:r>
            <a:r>
              <a:rPr lang="en-US" altLang="ru-RU" sz="1600" dirty="0">
                <a:latin typeface="Arial" panose="020B0604020202020204" pitchFamily="34" charset="0"/>
              </a:rPr>
              <a:t>-</a:t>
            </a:r>
            <a:r>
              <a:rPr lang="ru-RU" altLang="ru-RU" sz="1600" dirty="0">
                <a:latin typeface="Arial" panose="020B0604020202020204" pitchFamily="34" charset="0"/>
              </a:rPr>
              <a:t> температура (в К)</a:t>
            </a:r>
          </a:p>
          <a:p>
            <a:pPr eaLnBrk="1" hangingPunct="1"/>
            <a:r>
              <a:rPr lang="ru-RU" altLang="ru-RU" sz="1600" dirty="0">
                <a:latin typeface="Arial" panose="020B0604020202020204" pitchFamily="34" charset="0"/>
              </a:rPr>
              <a:t>Е</a:t>
            </a:r>
            <a:r>
              <a:rPr lang="ru-RU" altLang="ru-RU" sz="1600" baseline="30000" dirty="0">
                <a:latin typeface="Arial" panose="020B0604020202020204" pitchFamily="34" charset="0"/>
              </a:rPr>
              <a:t>0</a:t>
            </a:r>
            <a:r>
              <a:rPr lang="ru-RU" altLang="ru-RU" sz="1600" dirty="0">
                <a:latin typeface="Arial" panose="020B0604020202020204" pitchFamily="34" charset="0"/>
              </a:rPr>
              <a:t> - стандартный потенциал (В)</a:t>
            </a:r>
          </a:p>
          <a:p>
            <a:pPr eaLnBrk="1" hangingPunct="1"/>
            <a:r>
              <a:rPr lang="ru-RU" altLang="ru-RU" sz="1600" dirty="0">
                <a:latin typeface="Arial" panose="020B0604020202020204" pitchFamily="34" charset="0"/>
              </a:rPr>
              <a:t>Е - равновесный потенциал</a:t>
            </a:r>
          </a:p>
        </p:txBody>
      </p:sp>
      <p:pic>
        <p:nvPicPr>
          <p:cNvPr id="10" name="Picture 3" descr="imgbyid">
            <a:extLst>
              <a:ext uri="{FF2B5EF4-FFF2-40B4-BE49-F238E27FC236}">
                <a16:creationId xmlns:a16="http://schemas.microsoft.com/office/drawing/2014/main" id="{13EB272F-191F-460A-BBE7-F727F6C8C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133" y="542508"/>
            <a:ext cx="1909155" cy="277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9">
            <a:extLst>
              <a:ext uri="{FF2B5EF4-FFF2-40B4-BE49-F238E27FC236}">
                <a16:creationId xmlns:a16="http://schemas.microsoft.com/office/drawing/2014/main" id="{57CF7493-D666-460C-944B-0B9DD6559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288" y="2300183"/>
            <a:ext cx="23050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ru-RU" altLang="ru-RU" dirty="0"/>
              <a:t>Немецкий химик Герман Вальтер Нернст</a:t>
            </a:r>
          </a:p>
        </p:txBody>
      </p:sp>
    </p:spTree>
    <p:extLst>
      <p:ext uri="{BB962C8B-B14F-4D97-AF65-F5344CB8AC3E}">
        <p14:creationId xmlns:p14="http://schemas.microsoft.com/office/powerpoint/2010/main" val="2930754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EA3ACA-260B-4834-BC23-B63E60CCA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5" y="371475"/>
            <a:ext cx="5943600" cy="7429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74B6A5-A00D-4A6B-9CBF-B27E1D137482}"/>
              </a:ext>
            </a:extLst>
          </p:cNvPr>
          <p:cNvSpPr txBox="1"/>
          <p:nvPr/>
        </p:nvSpPr>
        <p:spPr>
          <a:xfrm>
            <a:off x="371475" y="466725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Мысалы: 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53E97A3-FB9A-446C-9D14-0CC8E3D7E6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093" y="1238249"/>
            <a:ext cx="7586663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5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>
            <a:extLst>
              <a:ext uri="{FF2B5EF4-FFF2-40B4-BE49-F238E27FC236}">
                <a16:creationId xmlns:a16="http://schemas.microsoft.com/office/drawing/2014/main" id="{F9952E6E-D508-4F5B-A52E-D3EF2170F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214314"/>
            <a:ext cx="7143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449263" algn="l"/>
                <a:tab pos="1260475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449263" algn="l"/>
                <a:tab pos="1260475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потенциалға әртүрлі факторлардың әсері</a:t>
            </a:r>
          </a:p>
        </p:txBody>
      </p:sp>
      <p:graphicFrame>
        <p:nvGraphicFramePr>
          <p:cNvPr id="11267" name="Object 2">
            <a:extLst>
              <a:ext uri="{FF2B5EF4-FFF2-40B4-BE49-F238E27FC236}">
                <a16:creationId xmlns:a16="http://schemas.microsoft.com/office/drawing/2014/main" id="{322C1FEF-3ADE-4E0D-BAE0-93844423D8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0426" y="714376"/>
          <a:ext cx="36433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3" imgW="1943100" imgH="431800" progId="Equation.3">
                  <p:embed/>
                </p:oleObj>
              </mc:Choice>
              <mc:Fallback>
                <p:oleObj name="Формула" r:id="rId3" imgW="1943100" imgH="431800" progId="Equation.3">
                  <p:embed/>
                  <p:pic>
                    <p:nvPicPr>
                      <p:cNvPr id="11267" name="Object 2">
                        <a:extLst>
                          <a:ext uri="{FF2B5EF4-FFF2-40B4-BE49-F238E27FC236}">
                            <a16:creationId xmlns:a16="http://schemas.microsoft.com/office/drawing/2014/main" id="{322C1FEF-3ADE-4E0D-BAE0-93844423D8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6" y="714376"/>
                        <a:ext cx="36433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Box 3">
            <a:extLst>
              <a:ext uri="{FF2B5EF4-FFF2-40B4-BE49-F238E27FC236}">
                <a16:creationId xmlns:a16="http://schemas.microsoft.com/office/drawing/2014/main" id="{B1F6F882-AFB6-4AA4-B84A-E568747DA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6" y="857250"/>
            <a:ext cx="1839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Нернст теңдеуі</a:t>
            </a: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Box 4">
            <a:extLst>
              <a:ext uri="{FF2B5EF4-FFF2-40B4-BE49-F238E27FC236}">
                <a16:creationId xmlns:a16="http://schemas.microsoft.com/office/drawing/2014/main" id="{B95F5589-AC6A-4851-8CB7-4771C9966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9" y="1785939"/>
            <a:ext cx="3767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1) Ер</a:t>
            </a:r>
            <a:r>
              <a:rPr lang="kk-KZ" altLang="ru-RU" sz="18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ітіндінің иондық күшінің әсері.</a:t>
            </a:r>
            <a:endParaRPr lang="ru-RU" altLang="ru-RU" sz="1800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2E5DBEA8-F163-4157-B6E4-FECB911CD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2214564"/>
            <a:ext cx="864393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Іс жүзінде белсенділікпен емес, тотыққан және тотықсызданған редоксжұп формасының аналитикалық тепе-теңдік концентрациясын қолданған ыңғайлы: </a:t>
            </a:r>
          </a:p>
        </p:txBody>
      </p:sp>
      <p:sp>
        <p:nvSpPr>
          <p:cNvPr id="11271" name="Rectangle 5">
            <a:extLst>
              <a:ext uri="{FF2B5EF4-FFF2-40B4-BE49-F238E27FC236}">
                <a16:creationId xmlns:a16="http://schemas.microsoft.com/office/drawing/2014/main" id="{72F775B4-6641-4FE1-BD43-1965A525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1272" name="Object 4">
            <a:extLst>
              <a:ext uri="{FF2B5EF4-FFF2-40B4-BE49-F238E27FC236}">
                <a16:creationId xmlns:a16="http://schemas.microsoft.com/office/drawing/2014/main" id="{987A5EAF-EAEB-4402-A2C2-38DECCEA98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2063" y="2867025"/>
          <a:ext cx="755491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Формула" r:id="rId5" imgW="4800600" imgH="431800" progId="Equation.3">
                  <p:embed/>
                </p:oleObj>
              </mc:Choice>
              <mc:Fallback>
                <p:oleObj name="Формула" r:id="rId5" imgW="4800600" imgH="431800" progId="Equation.3">
                  <p:embed/>
                  <p:pic>
                    <p:nvPicPr>
                      <p:cNvPr id="11272" name="Object 4">
                        <a:extLst>
                          <a:ext uri="{FF2B5EF4-FFF2-40B4-BE49-F238E27FC236}">
                            <a16:creationId xmlns:a16="http://schemas.microsoft.com/office/drawing/2014/main" id="{987A5EAF-EAEB-4402-A2C2-38DECCEA98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3" y="2867025"/>
                        <a:ext cx="7554912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7">
            <a:extLst>
              <a:ext uri="{FF2B5EF4-FFF2-40B4-BE49-F238E27FC236}">
                <a16:creationId xmlns:a16="http://schemas.microsoft.com/office/drawing/2014/main" id="{0D4D51A8-98CF-4EB6-8928-A8DE241C7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1274" name="Object 6">
            <a:extLst>
              <a:ext uri="{FF2B5EF4-FFF2-40B4-BE49-F238E27FC236}">
                <a16:creationId xmlns:a16="http://schemas.microsoft.com/office/drawing/2014/main" id="{A53093DA-43A8-4BED-A0BA-8BC6342EAA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5839" y="3722689"/>
          <a:ext cx="19637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Формула" r:id="rId7" imgW="1358310" imgH="431613" progId="Equation.3">
                  <p:embed/>
                </p:oleObj>
              </mc:Choice>
              <mc:Fallback>
                <p:oleObj name="Формула" r:id="rId7" imgW="1358310" imgH="431613" progId="Equation.3">
                  <p:embed/>
                  <p:pic>
                    <p:nvPicPr>
                      <p:cNvPr id="11274" name="Object 6">
                        <a:extLst>
                          <a:ext uri="{FF2B5EF4-FFF2-40B4-BE49-F238E27FC236}">
                            <a16:creationId xmlns:a16="http://schemas.microsoft.com/office/drawing/2014/main" id="{A53093DA-43A8-4BED-A0BA-8BC6342EAA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9" y="3722689"/>
                        <a:ext cx="196373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Rectangle 8">
            <a:extLst>
              <a:ext uri="{FF2B5EF4-FFF2-40B4-BE49-F238E27FC236}">
                <a16:creationId xmlns:a16="http://schemas.microsoft.com/office/drawing/2014/main" id="{4115547A-335B-4B4C-8529-CE626C944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75" y="3857626"/>
            <a:ext cx="5214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шамасы 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Е</a:t>
            </a:r>
            <a:r>
              <a:rPr lang="ru-RU" altLang="ru-RU" sz="1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формальды потенциалы деп аталады.</a:t>
            </a:r>
          </a:p>
        </p:txBody>
      </p:sp>
      <p:sp>
        <p:nvSpPr>
          <p:cNvPr id="11276" name="Rectangle 10">
            <a:extLst>
              <a:ext uri="{FF2B5EF4-FFF2-40B4-BE49-F238E27FC236}">
                <a16:creationId xmlns:a16="http://schemas.microsoft.com/office/drawing/2014/main" id="{11C9B735-F74B-4846-987F-B52CFB5F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1277" name="Object 9">
            <a:extLst>
              <a:ext uri="{FF2B5EF4-FFF2-40B4-BE49-F238E27FC236}">
                <a16:creationId xmlns:a16="http://schemas.microsoft.com/office/drawing/2014/main" id="{2191C9A3-F0F7-4DB8-92D9-AC62AE5A87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4500563"/>
          <a:ext cx="257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Формула" r:id="rId9" imgW="1981200" imgH="444500" progId="Equation.3">
                  <p:embed/>
                </p:oleObj>
              </mc:Choice>
              <mc:Fallback>
                <p:oleObj name="Формула" r:id="rId9" imgW="1981200" imgH="444500" progId="Equation.3">
                  <p:embed/>
                  <p:pic>
                    <p:nvPicPr>
                      <p:cNvPr id="11277" name="Object 9">
                        <a:extLst>
                          <a:ext uri="{FF2B5EF4-FFF2-40B4-BE49-F238E27FC236}">
                            <a16:creationId xmlns:a16="http://schemas.microsoft.com/office/drawing/2014/main" id="{2191C9A3-F0F7-4DB8-92D9-AC62AE5A8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500563"/>
                        <a:ext cx="257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Rectangle 11">
            <a:extLst>
              <a:ext uri="{FF2B5EF4-FFF2-40B4-BE49-F238E27FC236}">
                <a16:creationId xmlns:a16="http://schemas.microsoft.com/office/drawing/2014/main" id="{E134AFA6-0BC0-4E85-AB39-3AEE0962E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143501"/>
            <a:ext cx="8067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Онда, иондық күшті ескере отырып реалды ерітінділер үшін Нернст теңдеуін былай көрсетеміз: </a:t>
            </a:r>
          </a:p>
        </p:txBody>
      </p:sp>
      <p:sp>
        <p:nvSpPr>
          <p:cNvPr id="11279" name="Rectangle 13">
            <a:extLst>
              <a:ext uri="{FF2B5EF4-FFF2-40B4-BE49-F238E27FC236}">
                <a16:creationId xmlns:a16="http://schemas.microsoft.com/office/drawing/2014/main" id="{2EC60EC7-693F-4FAE-8296-5B97D3B6E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1280" name="Object 12">
            <a:extLst>
              <a:ext uri="{FF2B5EF4-FFF2-40B4-BE49-F238E27FC236}">
                <a16:creationId xmlns:a16="http://schemas.microsoft.com/office/drawing/2014/main" id="{44D26E64-CF9B-4C74-A09B-ABEC41BF03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5" y="5572125"/>
          <a:ext cx="30861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11" imgW="2032000" imgH="419100" progId="Equation.3">
                  <p:embed/>
                </p:oleObj>
              </mc:Choice>
              <mc:Fallback>
                <p:oleObj name="Формула" r:id="rId11" imgW="2032000" imgH="419100" progId="Equation.3">
                  <p:embed/>
                  <p:pic>
                    <p:nvPicPr>
                      <p:cNvPr id="11280" name="Object 12">
                        <a:extLst>
                          <a:ext uri="{FF2B5EF4-FFF2-40B4-BE49-F238E27FC236}">
                            <a16:creationId xmlns:a16="http://schemas.microsoft.com/office/drawing/2014/main" id="{44D26E64-CF9B-4C74-A09B-ABEC41BF03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5572125"/>
                        <a:ext cx="30861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42CD368B-AA10-4E91-BB46-406A45FF1A31}"/>
              </a:ext>
            </a:extLst>
          </p:cNvPr>
          <p:cNvSpPr/>
          <p:nvPr/>
        </p:nvSpPr>
        <p:spPr>
          <a:xfrm rot="5400000">
            <a:off x="7167563" y="2500313"/>
            <a:ext cx="500062" cy="2214562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019BCF26-6AD2-4A67-A5E3-D2C5E032F310}"/>
              </a:ext>
            </a:extLst>
          </p:cNvPr>
          <p:cNvCxnSpPr/>
          <p:nvPr/>
        </p:nvCxnSpPr>
        <p:spPr>
          <a:xfrm rot="10800000" flipV="1">
            <a:off x="5453063" y="3714751"/>
            <a:ext cx="857250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A131397C-0216-4148-8CE8-1958A47E4394}"/>
              </a:ext>
            </a:extLst>
          </p:cNvPr>
          <p:cNvCxnSpPr/>
          <p:nvPr/>
        </p:nvCxnSpPr>
        <p:spPr>
          <a:xfrm rot="5400000">
            <a:off x="4917282" y="3964782"/>
            <a:ext cx="2000250" cy="13573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284" name="TextBox 22">
            <a:extLst>
              <a:ext uri="{FF2B5EF4-FFF2-40B4-BE49-F238E27FC236}">
                <a16:creationId xmlns:a16="http://schemas.microsoft.com/office/drawing/2014/main" id="{C140AF21-FE71-4975-BC6B-0858769BE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9688" y="6453189"/>
            <a:ext cx="38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>
            <a:extLst>
              <a:ext uri="{FF2B5EF4-FFF2-40B4-BE49-F238E27FC236}">
                <a16:creationId xmlns:a16="http://schemas.microsoft.com/office/drawing/2014/main" id="{087E43EC-2244-4BDB-A0C9-BC757B1BA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285750"/>
            <a:ext cx="2960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2) Ерітіндінің рН-ның әсер</a:t>
            </a:r>
            <a:r>
              <a:rPr lang="kk-KZ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і.</a:t>
            </a:r>
            <a:endParaRPr lang="ru-RU" altLang="ru-RU" sz="1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1">
            <a:extLst>
              <a:ext uri="{FF2B5EF4-FFF2-40B4-BE49-F238E27FC236}">
                <a16:creationId xmlns:a16="http://schemas.microsoft.com/office/drawing/2014/main" id="{0BAD50B1-C460-400C-88B1-AA96C0A69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76" y="785814"/>
            <a:ext cx="35147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AsO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+ 2I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↔ AsO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292" name="Прямоугольник 3">
            <a:extLst>
              <a:ext uri="{FF2B5EF4-FFF2-40B4-BE49-F238E27FC236}">
                <a16:creationId xmlns:a16="http://schemas.microsoft.com/office/drawing/2014/main" id="{3B29A117-3FED-49AB-B092-FADCDF940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142875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AsO</a:t>
            </a:r>
            <a:r>
              <a:rPr lang="en-US" altLang="ru-RU" sz="1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1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+ 2H</a:t>
            </a:r>
            <a:r>
              <a:rPr lang="en-US" altLang="ru-RU" sz="1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+ 2e → AsO</a:t>
            </a:r>
            <a:r>
              <a:rPr lang="en-US" altLang="ru-RU" sz="1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1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+H</a:t>
            </a:r>
            <a:r>
              <a:rPr lang="en-US" altLang="ru-RU" sz="1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5E693DD9-91C5-4350-870A-D0B709F79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294" name="Object 2">
            <a:extLst>
              <a:ext uri="{FF2B5EF4-FFF2-40B4-BE49-F238E27FC236}">
                <a16:creationId xmlns:a16="http://schemas.microsoft.com/office/drawing/2014/main" id="{63F49363-9A47-4C93-92B7-B352DDF843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2963" y="1285875"/>
          <a:ext cx="4273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Формула" r:id="rId3" imgW="3187700" imgH="457200" progId="Equation.3">
                  <p:embed/>
                </p:oleObj>
              </mc:Choice>
              <mc:Fallback>
                <p:oleObj name="Формула" r:id="rId3" imgW="3187700" imgH="457200" progId="Equation.3">
                  <p:embed/>
                  <p:pic>
                    <p:nvPicPr>
                      <p:cNvPr id="12294" name="Object 2">
                        <a:extLst>
                          <a:ext uri="{FF2B5EF4-FFF2-40B4-BE49-F238E27FC236}">
                            <a16:creationId xmlns:a16="http://schemas.microsoft.com/office/drawing/2014/main" id="{63F49363-9A47-4C93-92B7-B352DDF843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963" y="1285875"/>
                        <a:ext cx="42735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4">
            <a:extLst>
              <a:ext uri="{FF2B5EF4-FFF2-40B4-BE49-F238E27FC236}">
                <a16:creationId xmlns:a16="http://schemas.microsoft.com/office/drawing/2014/main" id="{5FC03E00-18B6-4F8F-8EF9-3EF33B705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88" y="1928814"/>
            <a:ext cx="81518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1620838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1620838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Бұл теңдеуде ерітінді қышқылдығын ескергенде формальды потенциал мынаған тең: </a:t>
            </a:r>
          </a:p>
        </p:txBody>
      </p:sp>
      <p:sp>
        <p:nvSpPr>
          <p:cNvPr id="12296" name="Rectangle 6">
            <a:extLst>
              <a:ext uri="{FF2B5EF4-FFF2-40B4-BE49-F238E27FC236}">
                <a16:creationId xmlns:a16="http://schemas.microsoft.com/office/drawing/2014/main" id="{83F6A75D-DDB4-4EBE-96DA-4D5496FEC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297" name="Object 5">
            <a:extLst>
              <a:ext uri="{FF2B5EF4-FFF2-40B4-BE49-F238E27FC236}">
                <a16:creationId xmlns:a16="http://schemas.microsoft.com/office/drawing/2014/main" id="{F08913EF-9DA5-4D3D-A140-AFF90C2F75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2614" y="2214564"/>
          <a:ext cx="27638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Формула" r:id="rId5" imgW="1536033" imgH="393529" progId="Equation.3">
                  <p:embed/>
                </p:oleObj>
              </mc:Choice>
              <mc:Fallback>
                <p:oleObj name="Формула" r:id="rId5" imgW="1536033" imgH="393529" progId="Equation.3">
                  <p:embed/>
                  <p:pic>
                    <p:nvPicPr>
                      <p:cNvPr id="12297" name="Object 5">
                        <a:extLst>
                          <a:ext uri="{FF2B5EF4-FFF2-40B4-BE49-F238E27FC236}">
                            <a16:creationId xmlns:a16="http://schemas.microsoft.com/office/drawing/2014/main" id="{F08913EF-9DA5-4D3D-A140-AFF90C2F75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4" y="2214564"/>
                        <a:ext cx="27638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8">
            <a:extLst>
              <a:ext uri="{FF2B5EF4-FFF2-40B4-BE49-F238E27FC236}">
                <a16:creationId xmlns:a16="http://schemas.microsoft.com/office/drawing/2014/main" id="{C496D7D7-BFB9-49D9-B82B-D53AC464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299" name="Object 7">
            <a:extLst>
              <a:ext uri="{FF2B5EF4-FFF2-40B4-BE49-F238E27FC236}">
                <a16:creationId xmlns:a16="http://schemas.microsoft.com/office/drawing/2014/main" id="{A78A8281-79A3-4BDF-907A-71FE6D0D02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4" y="2786063"/>
          <a:ext cx="203993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Формула" r:id="rId7" imgW="1269449" imgH="317362" progId="Equation.3">
                  <p:embed/>
                </p:oleObj>
              </mc:Choice>
              <mc:Fallback>
                <p:oleObj name="Формула" r:id="rId7" imgW="1269449" imgH="317362" progId="Equation.3">
                  <p:embed/>
                  <p:pic>
                    <p:nvPicPr>
                      <p:cNvPr id="12299" name="Object 7">
                        <a:extLst>
                          <a:ext uri="{FF2B5EF4-FFF2-40B4-BE49-F238E27FC236}">
                            <a16:creationId xmlns:a16="http://schemas.microsoft.com/office/drawing/2014/main" id="{A78A8281-79A3-4BDF-907A-71FE6D0D02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2786063"/>
                        <a:ext cx="2039937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Прямоугольник 11">
            <a:extLst>
              <a:ext uri="{FF2B5EF4-FFF2-40B4-BE49-F238E27FC236}">
                <a16:creationId xmlns:a16="http://schemas.microsoft.com/office/drawing/2014/main" id="{0140F72C-6325-4DCA-8E36-A598EB9DE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6" y="2857500"/>
            <a:ext cx="20970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[H</a:t>
            </a:r>
            <a:r>
              <a:rPr lang="en-US" altLang="ru-RU" sz="1800" baseline="30000"/>
              <a:t>+</a:t>
            </a:r>
            <a:r>
              <a:rPr lang="en-US" altLang="ru-RU" sz="1800"/>
              <a:t>] = 1</a:t>
            </a:r>
            <a:r>
              <a:rPr lang="kk-KZ" altLang="ru-RU" sz="1800"/>
              <a:t> болғанда</a:t>
            </a:r>
            <a:endParaRPr lang="ru-RU" altLang="ru-RU" sz="1800"/>
          </a:p>
        </p:txBody>
      </p:sp>
      <p:sp>
        <p:nvSpPr>
          <p:cNvPr id="12301" name="Rectangle 10">
            <a:extLst>
              <a:ext uri="{FF2B5EF4-FFF2-40B4-BE49-F238E27FC236}">
                <a16:creationId xmlns:a16="http://schemas.microsoft.com/office/drawing/2014/main" id="{CF9FD714-0FBA-4D08-8C59-041DE5141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302" name="Object 9">
            <a:extLst>
              <a:ext uri="{FF2B5EF4-FFF2-40B4-BE49-F238E27FC236}">
                <a16:creationId xmlns:a16="http://schemas.microsoft.com/office/drawing/2014/main" id="{09115E8E-9915-4C5F-80C8-4F88B4CA32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1813" y="2714625"/>
          <a:ext cx="2571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Формула" r:id="rId9" imgW="1955800" imgH="419100" progId="Equation.3">
                  <p:embed/>
                </p:oleObj>
              </mc:Choice>
              <mc:Fallback>
                <p:oleObj name="Формула" r:id="rId9" imgW="1955800" imgH="419100" progId="Equation.3">
                  <p:embed/>
                  <p:pic>
                    <p:nvPicPr>
                      <p:cNvPr id="12302" name="Object 9">
                        <a:extLst>
                          <a:ext uri="{FF2B5EF4-FFF2-40B4-BE49-F238E27FC236}">
                            <a16:creationId xmlns:a16="http://schemas.microsoft.com/office/drawing/2014/main" id="{09115E8E-9915-4C5F-80C8-4F88B4CA32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1813" y="2714625"/>
                        <a:ext cx="2571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TextBox 14">
            <a:extLst>
              <a:ext uri="{FF2B5EF4-FFF2-40B4-BE49-F238E27FC236}">
                <a16:creationId xmlns:a16="http://schemas.microsoft.com/office/drawing/2014/main" id="{ED9C05BB-7BDD-4D0B-A8AA-31B3CF898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2643189"/>
            <a:ext cx="390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/>
              <a:t>а)</a:t>
            </a:r>
            <a:endParaRPr lang="ru-RU" altLang="ru-RU" sz="1800"/>
          </a:p>
        </p:txBody>
      </p:sp>
      <p:sp>
        <p:nvSpPr>
          <p:cNvPr id="12304" name="Rectangle 11">
            <a:extLst>
              <a:ext uri="{FF2B5EF4-FFF2-40B4-BE49-F238E27FC236}">
                <a16:creationId xmlns:a16="http://schemas.microsoft.com/office/drawing/2014/main" id="{9A1DE2B3-BC3B-4154-87DF-83F64AD88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0" y="3429001"/>
            <a:ext cx="2928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1620838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1620838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жарты реакция үшін</a:t>
            </a:r>
          </a:p>
        </p:txBody>
      </p:sp>
      <p:sp>
        <p:nvSpPr>
          <p:cNvPr id="12305" name="Rectangle 12">
            <a:extLst>
              <a:ext uri="{FF2B5EF4-FFF2-40B4-BE49-F238E27FC236}">
                <a16:creationId xmlns:a16="http://schemas.microsoft.com/office/drawing/2014/main" id="{E0FAFA29-7F8B-4D17-B5BB-B59BF3E4B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1" y="3786189"/>
            <a:ext cx="18573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1620838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1620838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2I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-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2e → I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6" name="Rectangle 14">
            <a:extLst>
              <a:ext uri="{FF2B5EF4-FFF2-40B4-BE49-F238E27FC236}">
                <a16:creationId xmlns:a16="http://schemas.microsoft.com/office/drawing/2014/main" id="{595849A3-FD77-4859-8125-54DD2BEA1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307" name="Object 13">
            <a:extLst>
              <a:ext uri="{FF2B5EF4-FFF2-40B4-BE49-F238E27FC236}">
                <a16:creationId xmlns:a16="http://schemas.microsoft.com/office/drawing/2014/main" id="{C353AB17-4D26-45B4-BA92-C169F4027E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9576" y="3729039"/>
          <a:ext cx="31908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Формула" r:id="rId11" imgW="3086100" imgH="419100" progId="Equation.3">
                  <p:embed/>
                </p:oleObj>
              </mc:Choice>
              <mc:Fallback>
                <p:oleObj name="Формула" r:id="rId11" imgW="3086100" imgH="419100" progId="Equation.3">
                  <p:embed/>
                  <p:pic>
                    <p:nvPicPr>
                      <p:cNvPr id="12307" name="Object 13">
                        <a:extLst>
                          <a:ext uri="{FF2B5EF4-FFF2-40B4-BE49-F238E27FC236}">
                            <a16:creationId xmlns:a16="http://schemas.microsoft.com/office/drawing/2014/main" id="{C353AB17-4D26-45B4-BA92-C169F4027E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6" y="3729039"/>
                        <a:ext cx="31908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Rectangle 16">
            <a:extLst>
              <a:ext uri="{FF2B5EF4-FFF2-40B4-BE49-F238E27FC236}">
                <a16:creationId xmlns:a16="http://schemas.microsoft.com/office/drawing/2014/main" id="{8C806E91-FE94-42A6-8B4D-1445F8CE8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309" name="Object 15">
            <a:extLst>
              <a:ext uri="{FF2B5EF4-FFF2-40B4-BE49-F238E27FC236}">
                <a16:creationId xmlns:a16="http://schemas.microsoft.com/office/drawing/2014/main" id="{F09B943D-242F-4E98-93B2-4ACECBD177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6251" y="3714751"/>
          <a:ext cx="13573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Формула" r:id="rId13" imgW="1054100" imgH="292100" progId="Equation.3">
                  <p:embed/>
                </p:oleObj>
              </mc:Choice>
              <mc:Fallback>
                <p:oleObj name="Формула" r:id="rId13" imgW="1054100" imgH="292100" progId="Equation.3">
                  <p:embed/>
                  <p:pic>
                    <p:nvPicPr>
                      <p:cNvPr id="12309" name="Object 15">
                        <a:extLst>
                          <a:ext uri="{FF2B5EF4-FFF2-40B4-BE49-F238E27FC236}">
                            <a16:creationId xmlns:a16="http://schemas.microsoft.com/office/drawing/2014/main" id="{F09B943D-242F-4E98-93B2-4ACECBD177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1" y="3714751"/>
                        <a:ext cx="13573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0" name="Rectangle 17">
            <a:extLst>
              <a:ext uri="{FF2B5EF4-FFF2-40B4-BE49-F238E27FC236}">
                <a16:creationId xmlns:a16="http://schemas.microsoft.com/office/drawing/2014/main" id="{72B1399A-6720-4C4A-86B1-18C2DE7C6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6" y="4429125"/>
            <a:ext cx="8429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1620838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1620838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  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Екі жарты реакцияның потенциалдарын салыстыру қышқыл ортада тотығу-тотықсыздану реакциясы тура бағытта жүретінін көрсетеді. </a:t>
            </a:r>
          </a:p>
        </p:txBody>
      </p:sp>
      <p:sp>
        <p:nvSpPr>
          <p:cNvPr id="12311" name="TextBox 22">
            <a:extLst>
              <a:ext uri="{FF2B5EF4-FFF2-40B4-BE49-F238E27FC236}">
                <a16:creationId xmlns:a16="http://schemas.microsoft.com/office/drawing/2014/main" id="{70283EB2-51E6-4CAE-8AF8-2B5618590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5000625"/>
            <a:ext cx="393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/>
              <a:t>б)</a:t>
            </a:r>
            <a:endParaRPr lang="ru-RU" altLang="ru-RU" sz="1800"/>
          </a:p>
        </p:txBody>
      </p:sp>
      <p:sp>
        <p:nvSpPr>
          <p:cNvPr id="12312" name="Rectangle 18">
            <a:extLst>
              <a:ext uri="{FF2B5EF4-FFF2-40B4-BE49-F238E27FC236}">
                <a16:creationId xmlns:a16="http://schemas.microsoft.com/office/drawing/2014/main" id="{2B057B1D-FD9F-4936-B4A1-654ADE8D6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5072064"/>
            <a:ext cx="8501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tabLst>
                <a:tab pos="1620838" algn="l"/>
              </a:tabLst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1620838" algn="l"/>
              </a:tabLst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tabLst>
                <a:tab pos="1620838" algn="l"/>
              </a:tabLs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tabLst>
                <a:tab pos="1620838" algn="l"/>
              </a:tabLst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[H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]=10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-9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 сілті ерітіндіде формальды потенциал (2) формула бойынша: </a:t>
            </a:r>
          </a:p>
        </p:txBody>
      </p:sp>
      <p:sp>
        <p:nvSpPr>
          <p:cNvPr id="12313" name="Rectangle 20">
            <a:extLst>
              <a:ext uri="{FF2B5EF4-FFF2-40B4-BE49-F238E27FC236}">
                <a16:creationId xmlns:a16="http://schemas.microsoft.com/office/drawing/2014/main" id="{1E1F42CE-A00B-46A0-BBFE-6CAF0579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2314" name="Object 19">
            <a:extLst>
              <a:ext uri="{FF2B5EF4-FFF2-40B4-BE49-F238E27FC236}">
                <a16:creationId xmlns:a16="http://schemas.microsoft.com/office/drawing/2014/main" id="{1056DC76-9CFF-4573-B61B-BFBD992ACD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045944"/>
              </p:ext>
            </p:extLst>
          </p:nvPr>
        </p:nvGraphicFramePr>
        <p:xfrm>
          <a:off x="3644899" y="5429249"/>
          <a:ext cx="5422901" cy="614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Формула" r:id="rId15" imgW="3848100" imgH="393700" progId="Equation.3">
                  <p:embed/>
                </p:oleObj>
              </mc:Choice>
              <mc:Fallback>
                <p:oleObj name="Формула" r:id="rId15" imgW="3848100" imgH="393700" progId="Equation.3">
                  <p:embed/>
                  <p:pic>
                    <p:nvPicPr>
                      <p:cNvPr id="12314" name="Object 19">
                        <a:extLst>
                          <a:ext uri="{FF2B5EF4-FFF2-40B4-BE49-F238E27FC236}">
                            <a16:creationId xmlns:a16="http://schemas.microsoft.com/office/drawing/2014/main" id="{1056DC76-9CFF-4573-B61B-BFBD992ACD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899" y="5429249"/>
                        <a:ext cx="5422901" cy="6144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5" name="TextBox 26">
            <a:extLst>
              <a:ext uri="{FF2B5EF4-FFF2-40B4-BE49-F238E27FC236}">
                <a16:creationId xmlns:a16="http://schemas.microsoft.com/office/drawing/2014/main" id="{6BC7DC8E-D579-4F69-8444-56367A592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0439" y="2357439"/>
            <a:ext cx="46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/>
              <a:t>(2)</a:t>
            </a:r>
            <a:endParaRPr lang="ru-RU" altLang="ru-RU" sz="1800"/>
          </a:p>
        </p:txBody>
      </p:sp>
      <p:sp>
        <p:nvSpPr>
          <p:cNvPr id="12316" name="Прямоугольник 27">
            <a:extLst>
              <a:ext uri="{FF2B5EF4-FFF2-40B4-BE49-F238E27FC236}">
                <a16:creationId xmlns:a16="http://schemas.microsoft.com/office/drawing/2014/main" id="{5F437F38-E724-4BED-9505-E2C678CAD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27738"/>
            <a:ext cx="8858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Сілті ерітіндідегі I</a:t>
            </a:r>
            <a:r>
              <a:rPr lang="kk-KZ" altLang="ru-RU" sz="1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/2I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жұбының стандартты потенциалы мен AsO</a:t>
            </a:r>
            <a:r>
              <a:rPr lang="kk-KZ" altLang="ru-RU" sz="1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/AsO</a:t>
            </a:r>
            <a:r>
              <a:rPr lang="kk-KZ" altLang="ru-RU" sz="16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редокс жұбының формальды потенциалын салыстыру қарастырылып отырған тотығу-тотықсыздану реакциясы кері бағытта жүретінін көрсетеді. 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21AD8B1A-A141-4DC2-8375-620E2FC61BD5}"/>
              </a:ext>
            </a:extLst>
          </p:cNvPr>
          <p:cNvCxnSpPr/>
          <p:nvPr/>
        </p:nvCxnSpPr>
        <p:spPr>
          <a:xfrm>
            <a:off x="3595688" y="3929064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EB3118C4-A6FB-48EC-AD94-9B334CB05DA7}"/>
              </a:ext>
            </a:extLst>
          </p:cNvPr>
          <p:cNvCxnSpPr/>
          <p:nvPr/>
        </p:nvCxnSpPr>
        <p:spPr>
          <a:xfrm>
            <a:off x="7596189" y="3929064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F70C6018-ECDF-48A3-BCD3-9910561E9B8B}"/>
              </a:ext>
            </a:extLst>
          </p:cNvPr>
          <p:cNvCxnSpPr/>
          <p:nvPr/>
        </p:nvCxnSpPr>
        <p:spPr>
          <a:xfrm>
            <a:off x="6310314" y="3071814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3395704C-4EB4-452F-B56F-F6F1352BA735}"/>
              </a:ext>
            </a:extLst>
          </p:cNvPr>
          <p:cNvCxnSpPr>
            <a:stCxn id="12292" idx="3"/>
          </p:cNvCxnSpPr>
          <p:nvPr/>
        </p:nvCxnSpPr>
        <p:spPr>
          <a:xfrm>
            <a:off x="5402263" y="1612901"/>
            <a:ext cx="336550" cy="301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321" name="TextBox 32">
            <a:extLst>
              <a:ext uri="{FF2B5EF4-FFF2-40B4-BE49-F238E27FC236}">
                <a16:creationId xmlns:a16="http://schemas.microsoft.com/office/drawing/2014/main" id="{86838B4D-9E62-4B9F-86B2-63D8AB866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0" y="63960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>
                <a:latin typeface="Arial" panose="020B0604020202020204" pitchFamily="34" charset="0"/>
              </a:rPr>
              <a:t>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>
            <a:extLst>
              <a:ext uri="{FF2B5EF4-FFF2-40B4-BE49-F238E27FC236}">
                <a16:creationId xmlns:a16="http://schemas.microsoft.com/office/drawing/2014/main" id="{0447CB35-A1B6-494B-97C0-FA6F576F1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6" y="214314"/>
            <a:ext cx="2532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3) Тұнба түзілудің әсер</a:t>
            </a:r>
            <a:r>
              <a:rPr lang="kk-KZ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ru-RU" sz="1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Прямоугольник 2">
            <a:extLst>
              <a:ext uri="{FF2B5EF4-FFF2-40B4-BE49-F238E27FC236}">
                <a16:creationId xmlns:a16="http://schemas.microsoft.com/office/drawing/2014/main" id="{B0849FB2-99B5-4EA3-B192-39DF94D98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285750"/>
            <a:ext cx="4292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kk-KZ" altLang="ru-RU" sz="1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- e → Ag</a:t>
            </a:r>
            <a:r>
              <a:rPr lang="kk-KZ" altLang="ru-RU" sz="1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жарты реакциясын алайық: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0046367D-5508-45DA-867B-44997DB8E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17" name="Object 1">
            <a:extLst>
              <a:ext uri="{FF2B5EF4-FFF2-40B4-BE49-F238E27FC236}">
                <a16:creationId xmlns:a16="http://schemas.microsoft.com/office/drawing/2014/main" id="{14088270-FE58-442D-A77D-714EA46048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2326" y="714376"/>
          <a:ext cx="33559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Формула" r:id="rId3" imgW="1765300" imgH="279400" progId="Equation.3">
                  <p:embed/>
                </p:oleObj>
              </mc:Choice>
              <mc:Fallback>
                <p:oleObj name="Формула" r:id="rId3" imgW="1765300" imgH="279400" progId="Equation.3">
                  <p:embed/>
                  <p:pic>
                    <p:nvPicPr>
                      <p:cNvPr id="13317" name="Object 1">
                        <a:extLst>
                          <a:ext uri="{FF2B5EF4-FFF2-40B4-BE49-F238E27FC236}">
                            <a16:creationId xmlns:a16="http://schemas.microsoft.com/office/drawing/2014/main" id="{14088270-FE58-442D-A77D-714EA46048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6" y="714376"/>
                        <a:ext cx="3355975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Box 5">
            <a:extLst>
              <a:ext uri="{FF2B5EF4-FFF2-40B4-BE49-F238E27FC236}">
                <a16:creationId xmlns:a16="http://schemas.microsoft.com/office/drawing/2014/main" id="{F4394E01-BEFA-4980-865C-A1B5CFB37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1285875"/>
            <a:ext cx="3003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а) тотыққан форма - тұнба</a:t>
            </a:r>
            <a:endParaRPr lang="ru-RU" altLang="ru-RU" sz="1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9" name="Rectangle 4">
            <a:extLst>
              <a:ext uri="{FF2B5EF4-FFF2-40B4-BE49-F238E27FC236}">
                <a16:creationId xmlns:a16="http://schemas.microsoft.com/office/drawing/2014/main" id="{66DA19B5-EB56-4E64-9F74-BC40882E2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3320" name="Picture 3">
            <a:extLst>
              <a:ext uri="{FF2B5EF4-FFF2-40B4-BE49-F238E27FC236}">
                <a16:creationId xmlns:a16="http://schemas.microsoft.com/office/drawing/2014/main" id="{829E8908-8AF7-4E70-83F5-746A5D036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39" y="1357314"/>
            <a:ext cx="1785937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5">
            <a:extLst>
              <a:ext uri="{FF2B5EF4-FFF2-40B4-BE49-F238E27FC236}">
                <a16:creationId xmlns:a16="http://schemas.microsoft.com/office/drawing/2014/main" id="{BAD200CC-46D6-4A51-8D89-802F2588C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322" name="Rectangle 7">
            <a:extLst>
              <a:ext uri="{FF2B5EF4-FFF2-40B4-BE49-F238E27FC236}">
                <a16:creationId xmlns:a16="http://schemas.microsoft.com/office/drawing/2014/main" id="{A5732EE6-6411-4E75-B21E-43CD0BC57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3323" name="Picture 6">
            <a:extLst>
              <a:ext uri="{FF2B5EF4-FFF2-40B4-BE49-F238E27FC236}">
                <a16:creationId xmlns:a16="http://schemas.microsoft.com/office/drawing/2014/main" id="{49A7819D-E2E8-46AC-AD65-74CE8C612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1785938"/>
            <a:ext cx="3429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Rectangle 8">
            <a:extLst>
              <a:ext uri="{FF2B5EF4-FFF2-40B4-BE49-F238E27FC236}">
                <a16:creationId xmlns:a16="http://schemas.microsoft.com/office/drawing/2014/main" id="{6C8FC1C1-78FD-4C1E-A6EB-870B50BE6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325" name="Rectangle 10">
            <a:extLst>
              <a:ext uri="{FF2B5EF4-FFF2-40B4-BE49-F238E27FC236}">
                <a16:creationId xmlns:a16="http://schemas.microsoft.com/office/drawing/2014/main" id="{BF6B70EE-5084-4195-94F8-57C7740A7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26" name="Object 9">
            <a:extLst>
              <a:ext uri="{FF2B5EF4-FFF2-40B4-BE49-F238E27FC236}">
                <a16:creationId xmlns:a16="http://schemas.microsoft.com/office/drawing/2014/main" id="{B061A21A-650C-4DEB-97C4-9434FED16F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0313" y="1785938"/>
          <a:ext cx="10334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Формула" r:id="rId7" imgW="939800" imgH="469900" progId="Equation.3">
                  <p:embed/>
                </p:oleObj>
              </mc:Choice>
              <mc:Fallback>
                <p:oleObj name="Формула" r:id="rId7" imgW="939800" imgH="469900" progId="Equation.3">
                  <p:embed/>
                  <p:pic>
                    <p:nvPicPr>
                      <p:cNvPr id="13326" name="Object 9">
                        <a:extLst>
                          <a:ext uri="{FF2B5EF4-FFF2-40B4-BE49-F238E27FC236}">
                            <a16:creationId xmlns:a16="http://schemas.microsoft.com/office/drawing/2014/main" id="{B061A21A-650C-4DEB-97C4-9434FED16F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3" y="1785938"/>
                        <a:ext cx="103346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Стрелка вправо 15">
            <a:extLst>
              <a:ext uri="{FF2B5EF4-FFF2-40B4-BE49-F238E27FC236}">
                <a16:creationId xmlns:a16="http://schemas.microsoft.com/office/drawing/2014/main" id="{C302C29B-AF05-4D99-8082-250C2E931C47}"/>
              </a:ext>
            </a:extLst>
          </p:cNvPr>
          <p:cNvSpPr/>
          <p:nvPr/>
        </p:nvSpPr>
        <p:spPr>
          <a:xfrm>
            <a:off x="5595938" y="1857375"/>
            <a:ext cx="571500" cy="35718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F486718-5CE7-46B4-A5BE-F69E9D33AB3C}"/>
              </a:ext>
            </a:extLst>
          </p:cNvPr>
          <p:cNvCxnSpPr/>
          <p:nvPr/>
        </p:nvCxnSpPr>
        <p:spPr>
          <a:xfrm rot="5400000" flipH="1" flipV="1">
            <a:off x="6988969" y="1393032"/>
            <a:ext cx="642938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Стрелка вправо 20">
            <a:extLst>
              <a:ext uri="{FF2B5EF4-FFF2-40B4-BE49-F238E27FC236}">
                <a16:creationId xmlns:a16="http://schemas.microsoft.com/office/drawing/2014/main" id="{E9EB0384-266F-4FB3-AD6A-174E00177BA5}"/>
              </a:ext>
            </a:extLst>
          </p:cNvPr>
          <p:cNvSpPr/>
          <p:nvPr/>
        </p:nvSpPr>
        <p:spPr>
          <a:xfrm>
            <a:off x="7453314" y="1928813"/>
            <a:ext cx="428625" cy="2857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30" name="Rectangle 12">
            <a:extLst>
              <a:ext uri="{FF2B5EF4-FFF2-40B4-BE49-F238E27FC236}">
                <a16:creationId xmlns:a16="http://schemas.microsoft.com/office/drawing/2014/main" id="{ECB97B70-28E9-447B-A4DD-94823FAA4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31" name="Object 11">
            <a:extLst>
              <a:ext uri="{FF2B5EF4-FFF2-40B4-BE49-F238E27FC236}">
                <a16:creationId xmlns:a16="http://schemas.microsoft.com/office/drawing/2014/main" id="{4C96E284-A3C5-4D71-9498-84782B440D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37500" y="1776414"/>
          <a:ext cx="26733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Формула" r:id="rId9" imgW="2120900" imgH="469900" progId="Equation.3">
                  <p:embed/>
                </p:oleObj>
              </mc:Choice>
              <mc:Fallback>
                <p:oleObj name="Формула" r:id="rId9" imgW="2120900" imgH="469900" progId="Equation.3">
                  <p:embed/>
                  <p:pic>
                    <p:nvPicPr>
                      <p:cNvPr id="13331" name="Object 11">
                        <a:extLst>
                          <a:ext uri="{FF2B5EF4-FFF2-40B4-BE49-F238E27FC236}">
                            <a16:creationId xmlns:a16="http://schemas.microsoft.com/office/drawing/2014/main" id="{4C96E284-A3C5-4D71-9498-84782B440D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0" y="1776414"/>
                        <a:ext cx="26733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" name="Rectangle 14">
            <a:extLst>
              <a:ext uri="{FF2B5EF4-FFF2-40B4-BE49-F238E27FC236}">
                <a16:creationId xmlns:a16="http://schemas.microsoft.com/office/drawing/2014/main" id="{2DCB1807-4804-4241-A2BD-5132147F6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33" name="Object 13">
            <a:extLst>
              <a:ext uri="{FF2B5EF4-FFF2-40B4-BE49-F238E27FC236}">
                <a16:creationId xmlns:a16="http://schemas.microsoft.com/office/drawing/2014/main" id="{D39C7DB1-93EB-452D-B9AE-6A59B12117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5839" y="2714626"/>
          <a:ext cx="41798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Формула" r:id="rId11" imgW="2984500" imgH="292100" progId="Equation.3">
                  <p:embed/>
                </p:oleObj>
              </mc:Choice>
              <mc:Fallback>
                <p:oleObj name="Формула" r:id="rId11" imgW="2984500" imgH="292100" progId="Equation.3">
                  <p:embed/>
                  <p:pic>
                    <p:nvPicPr>
                      <p:cNvPr id="13333" name="Object 13">
                        <a:extLst>
                          <a:ext uri="{FF2B5EF4-FFF2-40B4-BE49-F238E27FC236}">
                            <a16:creationId xmlns:a16="http://schemas.microsoft.com/office/drawing/2014/main" id="{D39C7DB1-93EB-452D-B9AE-6A59B12117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9" y="2714626"/>
                        <a:ext cx="41798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4" name="Rectangle 15">
            <a:extLst>
              <a:ext uri="{FF2B5EF4-FFF2-40B4-BE49-F238E27FC236}">
                <a16:creationId xmlns:a16="http://schemas.microsoft.com/office/drawing/2014/main" id="{A8AEE7C3-B9EF-4EDB-A997-E097F460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143251"/>
            <a:ext cx="5500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Тұнба түзілу шартында бұл жұптың ф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ормаль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потенциал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335" name="Rectangle 17">
            <a:extLst>
              <a:ext uri="{FF2B5EF4-FFF2-40B4-BE49-F238E27FC236}">
                <a16:creationId xmlns:a16="http://schemas.microsoft.com/office/drawing/2014/main" id="{14065E83-59F2-4D48-AAB3-2449D6ACD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36" name="Object 16">
            <a:extLst>
              <a:ext uri="{FF2B5EF4-FFF2-40B4-BE49-F238E27FC236}">
                <a16:creationId xmlns:a16="http://schemas.microsoft.com/office/drawing/2014/main" id="{07D98C39-12B6-49BA-AE02-E3894E1DE6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2625" y="3571876"/>
          <a:ext cx="55133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13" imgW="3048000" imgH="266700" progId="Equation.3">
                  <p:embed/>
                </p:oleObj>
              </mc:Choice>
              <mc:Fallback>
                <p:oleObj name="Формула" r:id="rId13" imgW="3048000" imgH="266700" progId="Equation.3">
                  <p:embed/>
                  <p:pic>
                    <p:nvPicPr>
                      <p:cNvPr id="13336" name="Object 16">
                        <a:extLst>
                          <a:ext uri="{FF2B5EF4-FFF2-40B4-BE49-F238E27FC236}">
                            <a16:creationId xmlns:a16="http://schemas.microsoft.com/office/drawing/2014/main" id="{07D98C39-12B6-49BA-AE02-E3894E1DE6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571876"/>
                        <a:ext cx="5513388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7" name="Rectangle 19">
            <a:extLst>
              <a:ext uri="{FF2B5EF4-FFF2-40B4-BE49-F238E27FC236}">
                <a16:creationId xmlns:a16="http://schemas.microsoft.com/office/drawing/2014/main" id="{D9AE458B-5F85-4A11-833D-66A90A766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3338" name="Object 18">
            <a:extLst>
              <a:ext uri="{FF2B5EF4-FFF2-40B4-BE49-F238E27FC236}">
                <a16:creationId xmlns:a16="http://schemas.microsoft.com/office/drawing/2014/main" id="{DE50F6CB-107C-419E-BC13-8371CE6A90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10563" y="3571876"/>
          <a:ext cx="16430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15" imgW="1041400" imgH="254000" progId="Equation.3">
                  <p:embed/>
                </p:oleObj>
              </mc:Choice>
              <mc:Fallback>
                <p:oleObj name="Формула" r:id="rId15" imgW="1041400" imgH="254000" progId="Equation.3">
                  <p:embed/>
                  <p:pic>
                    <p:nvPicPr>
                      <p:cNvPr id="13338" name="Object 18">
                        <a:extLst>
                          <a:ext uri="{FF2B5EF4-FFF2-40B4-BE49-F238E27FC236}">
                            <a16:creationId xmlns:a16="http://schemas.microsoft.com/office/drawing/2014/main" id="{DE50F6CB-107C-419E-BC13-8371CE6A90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0563" y="3571876"/>
                        <a:ext cx="164306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BDD9B2A6-4B1C-43E9-86CD-7182FD5AF114}"/>
              </a:ext>
            </a:extLst>
          </p:cNvPr>
          <p:cNvCxnSpPr/>
          <p:nvPr/>
        </p:nvCxnSpPr>
        <p:spPr>
          <a:xfrm>
            <a:off x="7596188" y="3786189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340" name="Прямоугольник 32">
            <a:extLst>
              <a:ext uri="{FF2B5EF4-FFF2-40B4-BE49-F238E27FC236}">
                <a16:creationId xmlns:a16="http://schemas.microsoft.com/office/drawing/2014/main" id="{54791D8A-7ACE-450E-BA04-9210441CF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4143376"/>
            <a:ext cx="8358188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Жұптың формальды потенциалы тотыққан форманы тұндырғанда, редоксжұптың тотықсыздану қасиеті бірден төмендейтінін көрсетеді.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41" name="Rectangle 21">
            <a:extLst>
              <a:ext uri="{FF2B5EF4-FFF2-40B4-BE49-F238E27FC236}">
                <a16:creationId xmlns:a16="http://schemas.microsoft.com/office/drawing/2014/main" id="{7C423844-0061-4224-B9E4-306203AA6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3342" name="Rectangle 22">
            <a:extLst>
              <a:ext uri="{FF2B5EF4-FFF2-40B4-BE49-F238E27FC236}">
                <a16:creationId xmlns:a16="http://schemas.microsoft.com/office/drawing/2014/main" id="{D62658BE-D7F4-4B72-9747-D891D6B19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343" name="Rectangle 24">
            <a:extLst>
              <a:ext uri="{FF2B5EF4-FFF2-40B4-BE49-F238E27FC236}">
                <a16:creationId xmlns:a16="http://schemas.microsoft.com/office/drawing/2014/main" id="{03A72525-152D-4BF0-8943-E229E6815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3344" name="Rectangle 25">
            <a:extLst>
              <a:ext uri="{FF2B5EF4-FFF2-40B4-BE49-F238E27FC236}">
                <a16:creationId xmlns:a16="http://schemas.microsoft.com/office/drawing/2014/main" id="{1E2E8719-8BC7-4424-8C9B-0AE02F497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345" name="TextBox 32">
            <a:extLst>
              <a:ext uri="{FF2B5EF4-FFF2-40B4-BE49-F238E27FC236}">
                <a16:creationId xmlns:a16="http://schemas.microsoft.com/office/drawing/2014/main" id="{313BC6CF-61BE-456A-9968-E3131F798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381750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C3AD574-0EC0-4122-A9AA-41041B1C5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4339" name="Picture 1">
            <a:extLst>
              <a:ext uri="{FF2B5EF4-FFF2-40B4-BE49-F238E27FC236}">
                <a16:creationId xmlns:a16="http://schemas.microsoft.com/office/drawing/2014/main" id="{48A36197-9549-44CE-9254-D980F8A75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1" y="1214439"/>
            <a:ext cx="192881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5">
            <a:extLst>
              <a:ext uri="{FF2B5EF4-FFF2-40B4-BE49-F238E27FC236}">
                <a16:creationId xmlns:a16="http://schemas.microsoft.com/office/drawing/2014/main" id="{90FB6FF2-2BDF-4405-811F-AD53FE495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4341" name="Picture 4">
            <a:extLst>
              <a:ext uri="{FF2B5EF4-FFF2-40B4-BE49-F238E27FC236}">
                <a16:creationId xmlns:a16="http://schemas.microsoft.com/office/drawing/2014/main" id="{6C654E4F-E5CC-4A0A-992D-631875F72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1143001"/>
            <a:ext cx="29718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6">
            <a:extLst>
              <a:ext uri="{FF2B5EF4-FFF2-40B4-BE49-F238E27FC236}">
                <a16:creationId xmlns:a16="http://schemas.microsoft.com/office/drawing/2014/main" id="{659DE84D-80E6-4F4F-809F-F2F99BDD0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92EDC2F3-23AC-4FDA-99DC-FD337CCD695A}"/>
              </a:ext>
            </a:extLst>
          </p:cNvPr>
          <p:cNvCxnSpPr/>
          <p:nvPr/>
        </p:nvCxnSpPr>
        <p:spPr>
          <a:xfrm>
            <a:off x="3881438" y="1357314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869E3D4B-F6F0-458F-BDF1-D7C1C11E3167}"/>
              </a:ext>
            </a:extLst>
          </p:cNvPr>
          <p:cNvCxnSpPr/>
          <p:nvPr/>
        </p:nvCxnSpPr>
        <p:spPr>
          <a:xfrm>
            <a:off x="7381875" y="1357314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4345" name="Object 7">
            <a:extLst>
              <a:ext uri="{FF2B5EF4-FFF2-40B4-BE49-F238E27FC236}">
                <a16:creationId xmlns:a16="http://schemas.microsoft.com/office/drawing/2014/main" id="{FE166DCD-A877-4AEB-9857-082837AAF0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0500" y="1000126"/>
          <a:ext cx="1258888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5" imgW="888614" imgH="444307" progId="Equation.3">
                  <p:embed/>
                </p:oleObj>
              </mc:Choice>
              <mc:Fallback>
                <p:oleObj name="Формула" r:id="rId5" imgW="888614" imgH="444307" progId="Equation.3">
                  <p:embed/>
                  <p:pic>
                    <p:nvPicPr>
                      <p:cNvPr id="14345" name="Object 7">
                        <a:extLst>
                          <a:ext uri="{FF2B5EF4-FFF2-40B4-BE49-F238E27FC236}">
                            <a16:creationId xmlns:a16="http://schemas.microsoft.com/office/drawing/2014/main" id="{FE166DCD-A877-4AEB-9857-082837AAF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1000126"/>
                        <a:ext cx="1258888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8">
            <a:extLst>
              <a:ext uri="{FF2B5EF4-FFF2-40B4-BE49-F238E27FC236}">
                <a16:creationId xmlns:a16="http://schemas.microsoft.com/office/drawing/2014/main" id="{287674CB-8ACB-4CF7-9A78-0FF285DE96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1500189"/>
          <a:ext cx="3646488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7" imgW="2565400" imgH="457200" progId="Equation.3">
                  <p:embed/>
                </p:oleObj>
              </mc:Choice>
              <mc:Fallback>
                <p:oleObj name="Формула" r:id="rId7" imgW="2565400" imgH="457200" progId="Equation.3">
                  <p:embed/>
                  <p:pic>
                    <p:nvPicPr>
                      <p:cNvPr id="14346" name="Object 8">
                        <a:extLst>
                          <a:ext uri="{FF2B5EF4-FFF2-40B4-BE49-F238E27FC236}">
                            <a16:creationId xmlns:a16="http://schemas.microsoft.com/office/drawing/2014/main" id="{287674CB-8ACB-4CF7-9A78-0FF285DE96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1500189"/>
                        <a:ext cx="3646488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D4E3DC24-3D55-4F6A-8000-E805F1257FCE}"/>
              </a:ext>
            </a:extLst>
          </p:cNvPr>
          <p:cNvCxnSpPr/>
          <p:nvPr/>
        </p:nvCxnSpPr>
        <p:spPr>
          <a:xfrm>
            <a:off x="5524501" y="1857375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4348" name="Object 9">
            <a:extLst>
              <a:ext uri="{FF2B5EF4-FFF2-40B4-BE49-F238E27FC236}">
                <a16:creationId xmlns:a16="http://schemas.microsoft.com/office/drawing/2014/main" id="{9186AC94-09E2-465E-91F1-33FF0FED1A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1" y="3000376"/>
          <a:ext cx="43973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9" imgW="2489200" imgH="241300" progId="Equation.3">
                  <p:embed/>
                </p:oleObj>
              </mc:Choice>
              <mc:Fallback>
                <p:oleObj name="Формула" r:id="rId9" imgW="2489200" imgH="241300" progId="Equation.3">
                  <p:embed/>
                  <p:pic>
                    <p:nvPicPr>
                      <p:cNvPr id="14348" name="Object 9">
                        <a:extLst>
                          <a:ext uri="{FF2B5EF4-FFF2-40B4-BE49-F238E27FC236}">
                            <a16:creationId xmlns:a16="http://schemas.microsoft.com/office/drawing/2014/main" id="{9186AC94-09E2-465E-91F1-33FF0FED1A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1" y="3000376"/>
                        <a:ext cx="43973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0">
            <a:extLst>
              <a:ext uri="{FF2B5EF4-FFF2-40B4-BE49-F238E27FC236}">
                <a16:creationId xmlns:a16="http://schemas.microsoft.com/office/drawing/2014/main" id="{F0EC77AB-5B6A-441D-829D-36809C59C2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1564" y="2071689"/>
          <a:ext cx="55514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11" imgW="3403600" imgH="241300" progId="Equation.3">
                  <p:embed/>
                </p:oleObj>
              </mc:Choice>
              <mc:Fallback>
                <p:oleObj name="Формула" r:id="rId11" imgW="3403600" imgH="241300" progId="Equation.3">
                  <p:embed/>
                  <p:pic>
                    <p:nvPicPr>
                      <p:cNvPr id="14349" name="Object 10">
                        <a:extLst>
                          <a:ext uri="{FF2B5EF4-FFF2-40B4-BE49-F238E27FC236}">
                            <a16:creationId xmlns:a16="http://schemas.microsoft.com/office/drawing/2014/main" id="{F0EC77AB-5B6A-441D-829D-36809C59C2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564" y="2071689"/>
                        <a:ext cx="55514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2B90FB81-7AD4-4A6B-AA94-026FA8297D96}"/>
              </a:ext>
            </a:extLst>
          </p:cNvPr>
          <p:cNvSpPr/>
          <p:nvPr/>
        </p:nvSpPr>
        <p:spPr>
          <a:xfrm rot="5400000">
            <a:off x="6988969" y="1535907"/>
            <a:ext cx="285750" cy="2214562"/>
          </a:xfrm>
          <a:prstGeom prst="rightBrace">
            <a:avLst>
              <a:gd name="adj1" fmla="val 45252"/>
              <a:gd name="adj2" fmla="val 50000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A7F545C0-8611-4211-B7E4-56A05D5B87A1}"/>
              </a:ext>
            </a:extLst>
          </p:cNvPr>
          <p:cNvCxnSpPr/>
          <p:nvPr/>
        </p:nvCxnSpPr>
        <p:spPr>
          <a:xfrm rot="10800000" flipV="1">
            <a:off x="2309813" y="2714625"/>
            <a:ext cx="3714750" cy="285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ACD23533-E8C3-4DCB-8DD3-B1FE3E69D5B1}"/>
              </a:ext>
            </a:extLst>
          </p:cNvPr>
          <p:cNvCxnSpPr/>
          <p:nvPr/>
        </p:nvCxnSpPr>
        <p:spPr>
          <a:xfrm>
            <a:off x="6238876" y="3214689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4353" name="Picture 11">
            <a:extLst>
              <a:ext uri="{FF2B5EF4-FFF2-40B4-BE49-F238E27FC236}">
                <a16:creationId xmlns:a16="http://schemas.microsoft.com/office/drawing/2014/main" id="{3577ADC8-7EFD-4817-A1EA-628DE4E7B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4" y="3000375"/>
            <a:ext cx="1785937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4" name="Rectangle 13">
            <a:extLst>
              <a:ext uri="{FF2B5EF4-FFF2-40B4-BE49-F238E27FC236}">
                <a16:creationId xmlns:a16="http://schemas.microsoft.com/office/drawing/2014/main" id="{C68F9AB1-EE30-4F8B-A10B-B8A70398C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4355" name="Rectangle 15">
            <a:extLst>
              <a:ext uri="{FF2B5EF4-FFF2-40B4-BE49-F238E27FC236}">
                <a16:creationId xmlns:a16="http://schemas.microsoft.com/office/drawing/2014/main" id="{707D2DEC-AF3D-466F-AA0A-29DAF8671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4356" name="Picture 14">
            <a:extLst>
              <a:ext uri="{FF2B5EF4-FFF2-40B4-BE49-F238E27FC236}">
                <a16:creationId xmlns:a16="http://schemas.microsoft.com/office/drawing/2014/main" id="{5711A12A-C305-46C1-A53F-580FF1BD6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5" y="2928939"/>
            <a:ext cx="11430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57" name="Object 16">
            <a:extLst>
              <a:ext uri="{FF2B5EF4-FFF2-40B4-BE49-F238E27FC236}">
                <a16:creationId xmlns:a16="http://schemas.microsoft.com/office/drawing/2014/main" id="{04DF0578-0C4D-4200-A4E5-C62F9C4985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439" y="3643313"/>
          <a:ext cx="45561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Формула" r:id="rId15" imgW="2578100" imgH="228600" progId="Equation.3">
                  <p:embed/>
                </p:oleObj>
              </mc:Choice>
              <mc:Fallback>
                <p:oleObj name="Формула" r:id="rId15" imgW="2578100" imgH="228600" progId="Equation.3">
                  <p:embed/>
                  <p:pic>
                    <p:nvPicPr>
                      <p:cNvPr id="14357" name="Object 16">
                        <a:extLst>
                          <a:ext uri="{FF2B5EF4-FFF2-40B4-BE49-F238E27FC236}">
                            <a16:creationId xmlns:a16="http://schemas.microsoft.com/office/drawing/2014/main" id="{04DF0578-0C4D-4200-A4E5-C62F9C4985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9" y="3643313"/>
                        <a:ext cx="45561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58" name="Picture 17">
            <a:extLst>
              <a:ext uri="{FF2B5EF4-FFF2-40B4-BE49-F238E27FC236}">
                <a16:creationId xmlns:a16="http://schemas.microsoft.com/office/drawing/2014/main" id="{8A3D2763-CB8B-4CF8-AE1E-F736C0303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4429126"/>
            <a:ext cx="1643062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9" name="Rectangle 19">
            <a:extLst>
              <a:ext uri="{FF2B5EF4-FFF2-40B4-BE49-F238E27FC236}">
                <a16:creationId xmlns:a16="http://schemas.microsoft.com/office/drawing/2014/main" id="{50D4193A-3C4B-4B4D-AFE6-9A1A91CEE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33" name="Стрелка вправо 32">
            <a:extLst>
              <a:ext uri="{FF2B5EF4-FFF2-40B4-BE49-F238E27FC236}">
                <a16:creationId xmlns:a16="http://schemas.microsoft.com/office/drawing/2014/main" id="{812C47F3-EE6C-4B74-A262-935CF42B52A7}"/>
              </a:ext>
            </a:extLst>
          </p:cNvPr>
          <p:cNvSpPr/>
          <p:nvPr/>
        </p:nvSpPr>
        <p:spPr>
          <a:xfrm>
            <a:off x="4381500" y="4500564"/>
            <a:ext cx="57150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361" name="Rectangle 22">
            <a:extLst>
              <a:ext uri="{FF2B5EF4-FFF2-40B4-BE49-F238E27FC236}">
                <a16:creationId xmlns:a16="http://schemas.microsoft.com/office/drawing/2014/main" id="{DE4A1194-E820-4F55-B818-8A2B927DB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pic>
        <p:nvPicPr>
          <p:cNvPr id="14362" name="Picture 23">
            <a:extLst>
              <a:ext uri="{FF2B5EF4-FFF2-40B4-BE49-F238E27FC236}">
                <a16:creationId xmlns:a16="http://schemas.microsoft.com/office/drawing/2014/main" id="{4F5E1057-56B4-4588-A9CF-888DF8630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314" y="4429126"/>
            <a:ext cx="18573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3" name="TextBox 39">
            <a:extLst>
              <a:ext uri="{FF2B5EF4-FFF2-40B4-BE49-F238E27FC236}">
                <a16:creationId xmlns:a16="http://schemas.microsoft.com/office/drawing/2014/main" id="{B52D8250-B217-4A26-BA2E-162315235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5214938"/>
            <a:ext cx="8786812" cy="1289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 </a:t>
            </a:r>
            <a:r>
              <a:rPr lang="kk-KZ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егер тотықсызданған форма тұнба түзетін болса, берілген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жұптың тотықсызданған қасиеті артады (тотыққан қасиеті кемиді)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64" name="TextBox 40">
            <a:extLst>
              <a:ext uri="{FF2B5EF4-FFF2-40B4-BE49-F238E27FC236}">
                <a16:creationId xmlns:a16="http://schemas.microsoft.com/office/drawing/2014/main" id="{78C1E702-5128-4C3E-98FA-ADBA7ECC0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142875"/>
            <a:ext cx="3679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б) тотықсызданған форма - тұнба</a:t>
            </a:r>
            <a:endParaRPr lang="ru-RU" altLang="ru-RU" sz="1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65" name="Picture 20">
            <a:extLst>
              <a:ext uri="{FF2B5EF4-FFF2-40B4-BE49-F238E27FC236}">
                <a16:creationId xmlns:a16="http://schemas.microsoft.com/office/drawing/2014/main" id="{44672003-DF48-4624-B841-A6658A179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1" y="142875"/>
            <a:ext cx="78581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6" name="TextBox 42">
            <a:extLst>
              <a:ext uri="{FF2B5EF4-FFF2-40B4-BE49-F238E27FC236}">
                <a16:creationId xmlns:a16="http://schemas.microsoft.com/office/drawing/2014/main" id="{042DFD23-8397-4452-965C-7B074B3EA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25" y="142875"/>
            <a:ext cx="2363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жұпты қарастырамыз</a:t>
            </a:r>
            <a:r>
              <a:rPr lang="kk-KZ" altLang="ru-RU" sz="1800"/>
              <a:t>.</a:t>
            </a:r>
            <a:endParaRPr lang="ru-RU" altLang="ru-RU" sz="1800"/>
          </a:p>
        </p:txBody>
      </p:sp>
      <p:pic>
        <p:nvPicPr>
          <p:cNvPr id="14367" name="Picture 23">
            <a:extLst>
              <a:ext uri="{FF2B5EF4-FFF2-40B4-BE49-F238E27FC236}">
                <a16:creationId xmlns:a16="http://schemas.microsoft.com/office/drawing/2014/main" id="{FCCC8294-D8C8-407F-A6D0-6B12E1A6A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571501"/>
            <a:ext cx="164306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E29C6EA8-6B60-4E49-9787-B700D3B1A26F}"/>
              </a:ext>
            </a:extLst>
          </p:cNvPr>
          <p:cNvCxnSpPr/>
          <p:nvPr/>
        </p:nvCxnSpPr>
        <p:spPr>
          <a:xfrm>
            <a:off x="3595688" y="785814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4369" name="Object 26">
            <a:extLst>
              <a:ext uri="{FF2B5EF4-FFF2-40B4-BE49-F238E27FC236}">
                <a16:creationId xmlns:a16="http://schemas.microsoft.com/office/drawing/2014/main" id="{C4430572-E118-4847-A1E6-7BC1E748E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26" y="500064"/>
          <a:ext cx="291306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Формула" r:id="rId20" imgW="2311400" imgH="444500" progId="Equation.3">
                  <p:embed/>
                </p:oleObj>
              </mc:Choice>
              <mc:Fallback>
                <p:oleObj name="Формула" r:id="rId20" imgW="2311400" imgH="444500" progId="Equation.3">
                  <p:embed/>
                  <p:pic>
                    <p:nvPicPr>
                      <p:cNvPr id="14369" name="Object 26">
                        <a:extLst>
                          <a:ext uri="{FF2B5EF4-FFF2-40B4-BE49-F238E27FC236}">
                            <a16:creationId xmlns:a16="http://schemas.microsoft.com/office/drawing/2014/main" id="{C4430572-E118-4847-A1E6-7BC1E748E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6" y="500064"/>
                        <a:ext cx="2913063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0" name="TextBox 33">
            <a:extLst>
              <a:ext uri="{FF2B5EF4-FFF2-40B4-BE49-F238E27FC236}">
                <a16:creationId xmlns:a16="http://schemas.microsoft.com/office/drawing/2014/main" id="{6AD6450F-4715-497E-8D86-2603248F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2714" y="652462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>
            <a:extLst>
              <a:ext uri="{FF2B5EF4-FFF2-40B4-BE49-F238E27FC236}">
                <a16:creationId xmlns:a16="http://schemas.microsoft.com/office/drawing/2014/main" id="{064E9290-8DD6-4441-AFF9-852645815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214313"/>
            <a:ext cx="8572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4) Комплекстүзілудің әсері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Редокс жұптың тотығу-тотықсыздану потенциалына сонымен  қатар бір форманы комплекске байланыстыру елеулі әсерін тигізеді. 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1BB2BF38-B545-4C5D-A43D-5500C216F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143000"/>
            <a:ext cx="89566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kk-KZ" altLang="ru-RU" sz="16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тотыққан форма – </a:t>
            </a:r>
            <a:r>
              <a:rPr lang="ru-RU" altLang="ru-RU" sz="16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</a:t>
            </a:r>
            <a:r>
              <a:rPr lang="kk-KZ" altLang="ru-RU" sz="1600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болсын</a:t>
            </a:r>
            <a:r>
              <a:rPr lang="ru-RU" altLang="ru-RU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/Cu</a:t>
            </a:r>
            <a:r>
              <a:rPr lang="kk-KZ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редокс жұбын аммиакты ерітіндіде аламыз. 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6B079D9-009D-4031-91E7-55EC668A3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571625"/>
            <a:ext cx="4143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+4NH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=[Cu(NH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sz="1600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graphicFrame>
        <p:nvGraphicFramePr>
          <p:cNvPr id="15365" name="Object 2">
            <a:extLst>
              <a:ext uri="{FF2B5EF4-FFF2-40B4-BE49-F238E27FC236}">
                <a16:creationId xmlns:a16="http://schemas.microsoft.com/office/drawing/2014/main" id="{25EFE0C5-A13C-4A70-AC83-4D79A5FD07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7489" y="1571625"/>
          <a:ext cx="18827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Формула" r:id="rId3" imgW="1270000" imgH="457200" progId="Equation.3">
                  <p:embed/>
                </p:oleObj>
              </mc:Choice>
              <mc:Fallback>
                <p:oleObj name="Формула" r:id="rId3" imgW="1270000" imgH="457200" progId="Equation.3">
                  <p:embed/>
                  <p:pic>
                    <p:nvPicPr>
                      <p:cNvPr id="15365" name="Object 2">
                        <a:extLst>
                          <a:ext uri="{FF2B5EF4-FFF2-40B4-BE49-F238E27FC236}">
                            <a16:creationId xmlns:a16="http://schemas.microsoft.com/office/drawing/2014/main" id="{25EFE0C5-A13C-4A70-AC83-4D79A5FD07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489" y="1571625"/>
                        <a:ext cx="18827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BF1D5150-47EE-4AF5-96AE-665B60C737E6}"/>
              </a:ext>
            </a:extLst>
          </p:cNvPr>
          <p:cNvCxnSpPr/>
          <p:nvPr/>
        </p:nvCxnSpPr>
        <p:spPr>
          <a:xfrm>
            <a:off x="7310439" y="1857375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367" name="Rectangle 5">
            <a:extLst>
              <a:ext uri="{FF2B5EF4-FFF2-40B4-BE49-F238E27FC236}">
                <a16:creationId xmlns:a16="http://schemas.microsoft.com/office/drawing/2014/main" id="{169476EB-CA06-450D-9D75-CCBCA0A3E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5368" name="Object 4">
            <a:extLst>
              <a:ext uri="{FF2B5EF4-FFF2-40B4-BE49-F238E27FC236}">
                <a16:creationId xmlns:a16="http://schemas.microsoft.com/office/drawing/2014/main" id="{EDB69F55-9179-4710-BAD3-36F30BB3BA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1313" y="1643063"/>
          <a:ext cx="184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Формула" r:id="rId5" imgW="1460500" imgH="457200" progId="Equation.3">
                  <p:embed/>
                </p:oleObj>
              </mc:Choice>
              <mc:Fallback>
                <p:oleObj name="Формула" r:id="rId5" imgW="1460500" imgH="457200" progId="Equation.3">
                  <p:embed/>
                  <p:pic>
                    <p:nvPicPr>
                      <p:cNvPr id="15368" name="Object 4">
                        <a:extLst>
                          <a:ext uri="{FF2B5EF4-FFF2-40B4-BE49-F238E27FC236}">
                            <a16:creationId xmlns:a16="http://schemas.microsoft.com/office/drawing/2014/main" id="{EDB69F55-9179-4710-BAD3-36F30BB3BA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313" y="1643063"/>
                        <a:ext cx="184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7">
            <a:extLst>
              <a:ext uri="{FF2B5EF4-FFF2-40B4-BE49-F238E27FC236}">
                <a16:creationId xmlns:a16="http://schemas.microsoft.com/office/drawing/2014/main" id="{359DE174-5EAD-44E1-9B3C-479163AA0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5370" name="Object 6">
            <a:extLst>
              <a:ext uri="{FF2B5EF4-FFF2-40B4-BE49-F238E27FC236}">
                <a16:creationId xmlns:a16="http://schemas.microsoft.com/office/drawing/2014/main" id="{887565DC-2592-4451-8421-956CA7AA02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5913" y="2565400"/>
          <a:ext cx="74168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Формула" r:id="rId7" imgW="5194300" imgH="457200" progId="Equation.3">
                  <p:embed/>
                </p:oleObj>
              </mc:Choice>
              <mc:Fallback>
                <p:oleObj name="Формула" r:id="rId7" imgW="5194300" imgH="457200" progId="Equation.3">
                  <p:embed/>
                  <p:pic>
                    <p:nvPicPr>
                      <p:cNvPr id="15370" name="Object 6">
                        <a:extLst>
                          <a:ext uri="{FF2B5EF4-FFF2-40B4-BE49-F238E27FC236}">
                            <a16:creationId xmlns:a16="http://schemas.microsoft.com/office/drawing/2014/main" id="{887565DC-2592-4451-8421-956CA7AA02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2565400"/>
                        <a:ext cx="741680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1" name="Rectangle 8">
            <a:extLst>
              <a:ext uri="{FF2B5EF4-FFF2-40B4-BE49-F238E27FC236}">
                <a16:creationId xmlns:a16="http://schemas.microsoft.com/office/drawing/2014/main" id="{318721BB-59ED-495A-B07A-D32770B7E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357564"/>
            <a:ext cx="51482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 теңдеуді түрлендіреміз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372" name="Rectangle 10">
            <a:extLst>
              <a:ext uri="{FF2B5EF4-FFF2-40B4-BE49-F238E27FC236}">
                <a16:creationId xmlns:a16="http://schemas.microsoft.com/office/drawing/2014/main" id="{204BF39E-C36A-4B5D-93C3-1F6B6B6E6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5373" name="Object 9">
            <a:extLst>
              <a:ext uri="{FF2B5EF4-FFF2-40B4-BE49-F238E27FC236}">
                <a16:creationId xmlns:a16="http://schemas.microsoft.com/office/drawing/2014/main" id="{7E3E7ED3-DC0D-414E-9B94-53A27C837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3573463"/>
          <a:ext cx="69850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Формула" r:id="rId9" imgW="3962400" imgH="457200" progId="Equation.3">
                  <p:embed/>
                </p:oleObj>
              </mc:Choice>
              <mc:Fallback>
                <p:oleObj name="Формула" r:id="rId9" imgW="3962400" imgH="457200" progId="Equation.3">
                  <p:embed/>
                  <p:pic>
                    <p:nvPicPr>
                      <p:cNvPr id="15373" name="Object 9">
                        <a:extLst>
                          <a:ext uri="{FF2B5EF4-FFF2-40B4-BE49-F238E27FC236}">
                            <a16:creationId xmlns:a16="http://schemas.microsoft.com/office/drawing/2014/main" id="{7E3E7ED3-DC0D-414E-9B94-53A27C837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573463"/>
                        <a:ext cx="698500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Rectangle 12">
            <a:extLst>
              <a:ext uri="{FF2B5EF4-FFF2-40B4-BE49-F238E27FC236}">
                <a16:creationId xmlns:a16="http://schemas.microsoft.com/office/drawing/2014/main" id="{CE718102-2C9F-4388-B33D-AAC6CF75A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5375" name="Object 11">
            <a:extLst>
              <a:ext uri="{FF2B5EF4-FFF2-40B4-BE49-F238E27FC236}">
                <a16:creationId xmlns:a16="http://schemas.microsoft.com/office/drawing/2014/main" id="{FC6AF077-8169-47AF-B090-A0480B5C28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4365626"/>
          <a:ext cx="79200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Формула" r:id="rId11" imgW="4419600" imgH="419100" progId="Equation.3">
                  <p:embed/>
                </p:oleObj>
              </mc:Choice>
              <mc:Fallback>
                <p:oleObj name="Формула" r:id="rId11" imgW="4419600" imgH="419100" progId="Equation.3">
                  <p:embed/>
                  <p:pic>
                    <p:nvPicPr>
                      <p:cNvPr id="15375" name="Object 11">
                        <a:extLst>
                          <a:ext uri="{FF2B5EF4-FFF2-40B4-BE49-F238E27FC236}">
                            <a16:creationId xmlns:a16="http://schemas.microsoft.com/office/drawing/2014/main" id="{FC6AF077-8169-47AF-B090-A0480B5C28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4365626"/>
                        <a:ext cx="7920037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6" name="Rectangle 13">
            <a:extLst>
              <a:ext uri="{FF2B5EF4-FFF2-40B4-BE49-F238E27FC236}">
                <a16:creationId xmlns:a16="http://schemas.microsoft.com/office/drawing/2014/main" id="{FDF94166-088A-4724-B63E-C85380657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084763"/>
            <a:ext cx="8715375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 </a:t>
            </a:r>
            <a:r>
              <a:rPr lang="kk-KZ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егер жұптың тотыққан түрі комплекске байланысса, онда жұптың тотығу-тотықсыздану потенциалы бірден оң жаққа ығысады және редоксжұптың тепе-теңдік потенциалы теріс жағына ығысады.</a:t>
            </a:r>
          </a:p>
        </p:txBody>
      </p:sp>
      <p:sp>
        <p:nvSpPr>
          <p:cNvPr id="15377" name="TextBox 16">
            <a:extLst>
              <a:ext uri="{FF2B5EF4-FFF2-40B4-BE49-F238E27FC236}">
                <a16:creationId xmlns:a16="http://schemas.microsoft.com/office/drawing/2014/main" id="{F28BD1BE-0F72-442E-8475-67465B5E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381750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C870B5B7-7885-4925-B45F-2FEB76E57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42876"/>
            <a:ext cx="5627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kk-KZ" altLang="ru-RU" sz="1400" u="sng">
                <a:latin typeface="Times New Roman" panose="02020603050405020304" pitchFamily="18" charset="0"/>
                <a:cs typeface="Times New Roman" panose="02020603050405020304" pitchFamily="18" charset="0"/>
              </a:rPr>
              <a:t>Тотықсызданған жұп - комплекс.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kk-KZ" altLang="ru-RU" sz="1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/Cu</a:t>
            </a:r>
            <a:r>
              <a:rPr lang="kk-KZ" altLang="ru-RU" sz="14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цианидті ерітіндіде </a:t>
            </a:r>
          </a:p>
        </p:txBody>
      </p:sp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5C5CF059-FBB2-458E-A836-D5868AB731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5914" y="571501"/>
          <a:ext cx="177958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Формула" r:id="rId3" imgW="1205977" imgH="444307" progId="Equation.3">
                  <p:embed/>
                </p:oleObj>
              </mc:Choice>
              <mc:Fallback>
                <p:oleObj name="Формула" r:id="rId3" imgW="1205977" imgH="444307" progId="Equation.3">
                  <p:embed/>
                  <p:pic>
                    <p:nvPicPr>
                      <p:cNvPr id="16387" name="Object 3">
                        <a:extLst>
                          <a:ext uri="{FF2B5EF4-FFF2-40B4-BE49-F238E27FC236}">
                            <a16:creationId xmlns:a16="http://schemas.microsoft.com/office/drawing/2014/main" id="{5C5CF059-FBB2-458E-A836-D5868AB731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4" y="571501"/>
                        <a:ext cx="177958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2">
            <a:extLst>
              <a:ext uri="{FF2B5EF4-FFF2-40B4-BE49-F238E27FC236}">
                <a16:creationId xmlns:a16="http://schemas.microsoft.com/office/drawing/2014/main" id="{C654D0FC-550B-4262-A912-61D0BEBA94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0688" y="476251"/>
          <a:ext cx="20193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Формула" r:id="rId5" imgW="1308100" imgH="457200" progId="Equation.3">
                  <p:embed/>
                </p:oleObj>
              </mc:Choice>
              <mc:Fallback>
                <p:oleObj name="Формула" r:id="rId5" imgW="1308100" imgH="457200" progId="Equation.3">
                  <p:embed/>
                  <p:pic>
                    <p:nvPicPr>
                      <p:cNvPr id="16388" name="Object 2">
                        <a:extLst>
                          <a:ext uri="{FF2B5EF4-FFF2-40B4-BE49-F238E27FC236}">
                            <a16:creationId xmlns:a16="http://schemas.microsoft.com/office/drawing/2014/main" id="{C654D0FC-550B-4262-A912-61D0BEBA94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88" y="476251"/>
                        <a:ext cx="2019300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>
            <a:extLst>
              <a:ext uri="{FF2B5EF4-FFF2-40B4-BE49-F238E27FC236}">
                <a16:creationId xmlns:a16="http://schemas.microsoft.com/office/drawing/2014/main" id="{B4EDE493-2039-40C5-8A8E-245F37DB0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202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1FF09BB6-8BB8-4B13-B50B-13E4435E6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1678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6391" name="Rectangle 8">
            <a:extLst>
              <a:ext uri="{FF2B5EF4-FFF2-40B4-BE49-F238E27FC236}">
                <a16:creationId xmlns:a16="http://schemas.microsoft.com/office/drawing/2014/main" id="{A2E90C6B-DD1B-4D59-BCD1-105D7AF52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392" name="Rectangle 9">
            <a:extLst>
              <a:ext uri="{FF2B5EF4-FFF2-40B4-BE49-F238E27FC236}">
                <a16:creationId xmlns:a16="http://schemas.microsoft.com/office/drawing/2014/main" id="{B988DE3A-0F1E-47D9-91F8-8AC549365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6393" name="Rectangle 11">
            <a:extLst>
              <a:ext uri="{FF2B5EF4-FFF2-40B4-BE49-F238E27FC236}">
                <a16:creationId xmlns:a16="http://schemas.microsoft.com/office/drawing/2014/main" id="{DCC75EFA-062F-436E-A76A-2E8BEEE48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pic>
        <p:nvPicPr>
          <p:cNvPr id="16394" name="Picture 10">
            <a:extLst>
              <a:ext uri="{FF2B5EF4-FFF2-40B4-BE49-F238E27FC236}">
                <a16:creationId xmlns:a16="http://schemas.microsoft.com/office/drawing/2014/main" id="{024CB5A8-DFDA-4F46-82D8-D66159E98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8" y="571501"/>
            <a:ext cx="22733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5" name="Rectangle 12">
            <a:extLst>
              <a:ext uri="{FF2B5EF4-FFF2-40B4-BE49-F238E27FC236}">
                <a16:creationId xmlns:a16="http://schemas.microsoft.com/office/drawing/2014/main" id="{EBE91328-1BC2-4450-BE7E-8F6BCB752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6916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3DBA26AC-4209-4A88-9FD2-010578838C9E}"/>
              </a:ext>
            </a:extLst>
          </p:cNvPr>
          <p:cNvCxnSpPr/>
          <p:nvPr/>
        </p:nvCxnSpPr>
        <p:spPr>
          <a:xfrm>
            <a:off x="4524376" y="785814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2AFC4D79-C908-4D30-839F-9F6884D1FD75}"/>
              </a:ext>
            </a:extLst>
          </p:cNvPr>
          <p:cNvCxnSpPr/>
          <p:nvPr/>
        </p:nvCxnSpPr>
        <p:spPr>
          <a:xfrm>
            <a:off x="7391401" y="836614"/>
            <a:ext cx="500063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EA748BA6-59AD-4423-8BFA-A472A899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6399" name="Object 13">
            <a:extLst>
              <a:ext uri="{FF2B5EF4-FFF2-40B4-BE49-F238E27FC236}">
                <a16:creationId xmlns:a16="http://schemas.microsoft.com/office/drawing/2014/main" id="{4EF8C30E-B59A-4179-8663-10A9C57B32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6" y="1285875"/>
          <a:ext cx="709771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Формула" r:id="rId8" imgW="5003800" imgH="457200" progId="Equation.3">
                  <p:embed/>
                </p:oleObj>
              </mc:Choice>
              <mc:Fallback>
                <p:oleObj name="Формула" r:id="rId8" imgW="5003800" imgH="457200" progId="Equation.3">
                  <p:embed/>
                  <p:pic>
                    <p:nvPicPr>
                      <p:cNvPr id="16399" name="Object 13">
                        <a:extLst>
                          <a:ext uri="{FF2B5EF4-FFF2-40B4-BE49-F238E27FC236}">
                            <a16:creationId xmlns:a16="http://schemas.microsoft.com/office/drawing/2014/main" id="{4EF8C30E-B59A-4179-8663-10A9C57B32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6" y="1285875"/>
                        <a:ext cx="7097713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0" name="Rectangle 16">
            <a:extLst>
              <a:ext uri="{FF2B5EF4-FFF2-40B4-BE49-F238E27FC236}">
                <a16:creationId xmlns:a16="http://schemas.microsoft.com/office/drawing/2014/main" id="{F4567D83-A438-4D52-975F-686A0425E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6401" name="Object 15">
            <a:extLst>
              <a:ext uri="{FF2B5EF4-FFF2-40B4-BE49-F238E27FC236}">
                <a16:creationId xmlns:a16="http://schemas.microsoft.com/office/drawing/2014/main" id="{5D0D1BC4-576B-4ECA-AACB-F384D1F79C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939" y="2071688"/>
          <a:ext cx="8105775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Формула" r:id="rId10" imgW="4965700" imgH="469900" progId="Equation.3">
                  <p:embed/>
                </p:oleObj>
              </mc:Choice>
              <mc:Fallback>
                <p:oleObj name="Формула" r:id="rId10" imgW="4965700" imgH="469900" progId="Equation.3">
                  <p:embed/>
                  <p:pic>
                    <p:nvPicPr>
                      <p:cNvPr id="16401" name="Object 15">
                        <a:extLst>
                          <a:ext uri="{FF2B5EF4-FFF2-40B4-BE49-F238E27FC236}">
                            <a16:creationId xmlns:a16="http://schemas.microsoft.com/office/drawing/2014/main" id="{5D0D1BC4-576B-4ECA-AACB-F384D1F79C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9" y="2071688"/>
                        <a:ext cx="8105775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2" name="Rectangle 17">
            <a:extLst>
              <a:ext uri="{FF2B5EF4-FFF2-40B4-BE49-F238E27FC236}">
                <a16:creationId xmlns:a16="http://schemas.microsoft.com/office/drawing/2014/main" id="{D4A0CF50-6857-47DD-B58F-F8613AD3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20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403" name="Rectangle 19">
            <a:extLst>
              <a:ext uri="{FF2B5EF4-FFF2-40B4-BE49-F238E27FC236}">
                <a16:creationId xmlns:a16="http://schemas.microsoft.com/office/drawing/2014/main" id="{C418F7C5-3C94-414F-9038-61C8EDBD6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6404" name="Object 18">
            <a:extLst>
              <a:ext uri="{FF2B5EF4-FFF2-40B4-BE49-F238E27FC236}">
                <a16:creationId xmlns:a16="http://schemas.microsoft.com/office/drawing/2014/main" id="{731F864F-00B2-4399-A771-8DB382A53F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1088" y="3068638"/>
          <a:ext cx="756126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Формула" r:id="rId12" imgW="3835400" imgH="457200" progId="Equation.3">
                  <p:embed/>
                </p:oleObj>
              </mc:Choice>
              <mc:Fallback>
                <p:oleObj name="Формула" r:id="rId12" imgW="3835400" imgH="457200" progId="Equation.3">
                  <p:embed/>
                  <p:pic>
                    <p:nvPicPr>
                      <p:cNvPr id="16404" name="Object 18">
                        <a:extLst>
                          <a:ext uri="{FF2B5EF4-FFF2-40B4-BE49-F238E27FC236}">
                            <a16:creationId xmlns:a16="http://schemas.microsoft.com/office/drawing/2014/main" id="{731F864F-00B2-4399-A771-8DB382A53F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3068638"/>
                        <a:ext cx="7561262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5" name="Rectangle 20">
            <a:extLst>
              <a:ext uri="{FF2B5EF4-FFF2-40B4-BE49-F238E27FC236}">
                <a16:creationId xmlns:a16="http://schemas.microsoft.com/office/drawing/2014/main" id="{ACA8443C-B6F1-4051-A057-CAC8B3D12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25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406" name="Rectangle 22">
            <a:extLst>
              <a:ext uri="{FF2B5EF4-FFF2-40B4-BE49-F238E27FC236}">
                <a16:creationId xmlns:a16="http://schemas.microsoft.com/office/drawing/2014/main" id="{47A4F338-2BF4-44FB-9009-E18F6E732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6407" name="Object 21">
            <a:extLst>
              <a:ext uri="{FF2B5EF4-FFF2-40B4-BE49-F238E27FC236}">
                <a16:creationId xmlns:a16="http://schemas.microsoft.com/office/drawing/2014/main" id="{4CBFD097-9585-4733-A09E-09B4444160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4076700"/>
          <a:ext cx="84248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Формула" r:id="rId14" imgW="4165600" imgH="304800" progId="Equation.3">
                  <p:embed/>
                </p:oleObj>
              </mc:Choice>
              <mc:Fallback>
                <p:oleObj name="Формула" r:id="rId14" imgW="4165600" imgH="304800" progId="Equation.3">
                  <p:embed/>
                  <p:pic>
                    <p:nvPicPr>
                      <p:cNvPr id="16407" name="Object 21">
                        <a:extLst>
                          <a:ext uri="{FF2B5EF4-FFF2-40B4-BE49-F238E27FC236}">
                            <a16:creationId xmlns:a16="http://schemas.microsoft.com/office/drawing/2014/main" id="{4CBFD097-9585-4733-A09E-09B4444160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4076700"/>
                        <a:ext cx="84248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8" name="Rectangle 23">
            <a:extLst>
              <a:ext uri="{FF2B5EF4-FFF2-40B4-BE49-F238E27FC236}">
                <a16:creationId xmlns:a16="http://schemas.microsoft.com/office/drawing/2014/main" id="{D03BB7AF-7B9E-451A-BC98-8F0FCA762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487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409" name="Rectangle 25">
            <a:extLst>
              <a:ext uri="{FF2B5EF4-FFF2-40B4-BE49-F238E27FC236}">
                <a16:creationId xmlns:a16="http://schemas.microsoft.com/office/drawing/2014/main" id="{8DBF222A-8925-45BD-811E-ABCAD04FB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410" name="Rectangle 26">
            <a:extLst>
              <a:ext uri="{FF2B5EF4-FFF2-40B4-BE49-F238E27FC236}">
                <a16:creationId xmlns:a16="http://schemas.microsoft.com/office/drawing/2014/main" id="{31B65B5F-C3BF-447B-9074-599172537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487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6411" name="Rectangle 27">
            <a:extLst>
              <a:ext uri="{FF2B5EF4-FFF2-40B4-BE49-F238E27FC236}">
                <a16:creationId xmlns:a16="http://schemas.microsoft.com/office/drawing/2014/main" id="{A4523E72-40BC-4978-B74D-71B348D06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013325"/>
            <a:ext cx="842962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r>
              <a:rPr lang="kk-KZ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Егер тотыққан форма тұнбаға байланысса, онда жұптың тотығу-тотықсыздану потенциалы бірден оң жаққа ығысады және редокс жұптың тотығу қасиеттері елеулі өседі.</a:t>
            </a:r>
          </a:p>
        </p:txBody>
      </p:sp>
      <p:sp>
        <p:nvSpPr>
          <p:cNvPr id="16412" name="TextBox 27">
            <a:extLst>
              <a:ext uri="{FF2B5EF4-FFF2-40B4-BE49-F238E27FC236}">
                <a16:creationId xmlns:a16="http://schemas.microsoft.com/office/drawing/2014/main" id="{B3C8399B-28A7-4791-BF82-AF5148302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0" y="630872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9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EFC569A6-CCBD-4DC8-BF86-B2F1086C8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0"/>
            <a:ext cx="56292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altLang="ru-RU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– </a:t>
            </a:r>
            <a:r>
              <a:rPr lang="kk-KZ" altLang="ru-RU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тотыққан және тотықсызданған формалар</a:t>
            </a:r>
            <a:r>
              <a:rPr lang="ru-RU" altLang="ru-RU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BE89173-9321-4D99-B446-5652A3FCD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12" name="Object 2">
            <a:extLst>
              <a:ext uri="{FF2B5EF4-FFF2-40B4-BE49-F238E27FC236}">
                <a16:creationId xmlns:a16="http://schemas.microsoft.com/office/drawing/2014/main" id="{73DF77D3-D5A5-4DF5-9F4A-4BE64EE81F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26" y="214314"/>
          <a:ext cx="19288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Формула" r:id="rId3" imgW="1143000" imgH="279400" progId="Equation.3">
                  <p:embed/>
                </p:oleObj>
              </mc:Choice>
              <mc:Fallback>
                <p:oleObj name="Формула" r:id="rId3" imgW="1143000" imgH="279400" progId="Equation.3">
                  <p:embed/>
                  <p:pic>
                    <p:nvPicPr>
                      <p:cNvPr id="17412" name="Object 2">
                        <a:extLst>
                          <a:ext uri="{FF2B5EF4-FFF2-40B4-BE49-F238E27FC236}">
                            <a16:creationId xmlns:a16="http://schemas.microsoft.com/office/drawing/2014/main" id="{73DF77D3-D5A5-4DF5-9F4A-4BE64EE81F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6" y="214314"/>
                        <a:ext cx="19288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4">
            <a:extLst>
              <a:ext uri="{FF2B5EF4-FFF2-40B4-BE49-F238E27FC236}">
                <a16:creationId xmlns:a16="http://schemas.microsoft.com/office/drawing/2014/main" id="{602FFE6E-8CE6-47DF-81BB-04EEDD624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357189"/>
            <a:ext cx="6715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+ е → Со</a:t>
            </a:r>
            <a:r>
              <a:rPr lang="ru-RU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6F320D0-3F58-46E6-8D01-1008F5CDA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587" y="620714"/>
            <a:ext cx="90122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аммиакты ерітіндіде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Со</a:t>
            </a:r>
            <a:r>
              <a:rPr lang="ru-RU" altLang="ru-RU" sz="1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аммиакты комплекстердің түзілуі нәтижесінде бола алады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415" name="Прямоугольник 7">
            <a:extLst>
              <a:ext uri="{FF2B5EF4-FFF2-40B4-BE49-F238E27FC236}">
                <a16:creationId xmlns:a16="http://schemas.microsoft.com/office/drawing/2014/main" id="{79C37016-378E-49A5-B668-3A03ADA50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813" y="1071563"/>
            <a:ext cx="32464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Co</a:t>
            </a:r>
            <a:r>
              <a:rPr lang="en-US" altLang="ru-RU" sz="1800" baseline="30000"/>
              <a:t>3+</a:t>
            </a:r>
            <a:r>
              <a:rPr lang="en-US" altLang="ru-RU" sz="1800"/>
              <a:t> + 6NH</a:t>
            </a:r>
            <a:r>
              <a:rPr lang="en-US" altLang="ru-RU" sz="1800" baseline="-25000"/>
              <a:t>3</a:t>
            </a:r>
            <a:r>
              <a:rPr lang="en-US" altLang="ru-RU" sz="1800"/>
              <a:t> ↔ [Co(NH</a:t>
            </a:r>
            <a:r>
              <a:rPr lang="en-US" altLang="ru-RU" sz="1800" baseline="-25000"/>
              <a:t>3</a:t>
            </a:r>
            <a:r>
              <a:rPr lang="en-US" altLang="ru-RU" sz="1800"/>
              <a:t>)</a:t>
            </a:r>
            <a:r>
              <a:rPr lang="en-US" altLang="ru-RU" sz="1800" baseline="-25000"/>
              <a:t>6</a:t>
            </a:r>
            <a:r>
              <a:rPr lang="en-US" altLang="ru-RU" sz="1800"/>
              <a:t>]</a:t>
            </a:r>
            <a:r>
              <a:rPr lang="en-US" altLang="ru-RU" sz="1800" baseline="30000"/>
              <a:t>3+</a:t>
            </a:r>
            <a:r>
              <a:rPr lang="en-US" altLang="ru-RU" sz="1800"/>
              <a:t> </a:t>
            </a:r>
            <a:endParaRPr lang="ru-RU" altLang="ru-RU" sz="1800"/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2740BE59-EAEA-42E2-AF26-D1EBEA36D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17" name="Object 7">
            <a:extLst>
              <a:ext uri="{FF2B5EF4-FFF2-40B4-BE49-F238E27FC236}">
                <a16:creationId xmlns:a16="http://schemas.microsoft.com/office/drawing/2014/main" id="{C449F036-98EA-4DC3-BE96-5A7067928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1688" y="1071564"/>
          <a:ext cx="31670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Формула" r:id="rId5" imgW="1587500" imgH="457200" progId="Equation.3">
                  <p:embed/>
                </p:oleObj>
              </mc:Choice>
              <mc:Fallback>
                <p:oleObj name="Формула" r:id="rId5" imgW="1587500" imgH="457200" progId="Equation.3">
                  <p:embed/>
                  <p:pic>
                    <p:nvPicPr>
                      <p:cNvPr id="17417" name="Object 7">
                        <a:extLst>
                          <a:ext uri="{FF2B5EF4-FFF2-40B4-BE49-F238E27FC236}">
                            <a16:creationId xmlns:a16="http://schemas.microsoft.com/office/drawing/2014/main" id="{C449F036-98EA-4DC3-BE96-5A70679286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688" y="1071564"/>
                        <a:ext cx="3167062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Прямоугольник 10">
            <a:extLst>
              <a:ext uri="{FF2B5EF4-FFF2-40B4-BE49-F238E27FC236}">
                <a16:creationId xmlns:a16="http://schemas.microsoft.com/office/drawing/2014/main" id="{88D0183B-32E9-4FC2-AE6B-495FA3AAD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1" y="1857375"/>
            <a:ext cx="31181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800"/>
              <a:t>Co</a:t>
            </a:r>
            <a:r>
              <a:rPr lang="en-US" altLang="ru-RU" sz="1800" baseline="30000"/>
              <a:t>2+</a:t>
            </a:r>
            <a:r>
              <a:rPr lang="en-US" altLang="ru-RU" sz="1800"/>
              <a:t> +6NH</a:t>
            </a:r>
            <a:r>
              <a:rPr lang="en-US" altLang="ru-RU" sz="1800" baseline="-25000"/>
              <a:t>3</a:t>
            </a:r>
            <a:r>
              <a:rPr lang="en-US" altLang="ru-RU" sz="1800"/>
              <a:t> ↔ [Co(NH</a:t>
            </a:r>
            <a:r>
              <a:rPr lang="en-US" altLang="ru-RU" sz="1800" baseline="-25000"/>
              <a:t>3</a:t>
            </a:r>
            <a:r>
              <a:rPr lang="en-US" altLang="ru-RU" sz="1800"/>
              <a:t>)</a:t>
            </a:r>
            <a:r>
              <a:rPr lang="en-US" altLang="ru-RU" sz="1800" baseline="-25000"/>
              <a:t>6</a:t>
            </a:r>
            <a:r>
              <a:rPr lang="en-US" altLang="ru-RU" sz="1800"/>
              <a:t>]</a:t>
            </a:r>
            <a:r>
              <a:rPr lang="en-US" altLang="ru-RU" sz="1800" baseline="30000"/>
              <a:t>2+</a:t>
            </a:r>
            <a:endParaRPr lang="ru-RU" altLang="ru-RU" sz="1800"/>
          </a:p>
        </p:txBody>
      </p:sp>
      <p:sp>
        <p:nvSpPr>
          <p:cNvPr id="17419" name="Rectangle 10">
            <a:extLst>
              <a:ext uri="{FF2B5EF4-FFF2-40B4-BE49-F238E27FC236}">
                <a16:creationId xmlns:a16="http://schemas.microsoft.com/office/drawing/2014/main" id="{B2FA066A-C14B-4530-B4B9-241A08AA7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20" name="Object 9">
            <a:extLst>
              <a:ext uri="{FF2B5EF4-FFF2-40B4-BE49-F238E27FC236}">
                <a16:creationId xmlns:a16="http://schemas.microsoft.com/office/drawing/2014/main" id="{0CBD2C4D-EA76-42F9-9930-F26ADD1C9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6363" y="1844675"/>
          <a:ext cx="27352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Формула" r:id="rId7" imgW="1562100" imgH="457200" progId="Equation.3">
                  <p:embed/>
                </p:oleObj>
              </mc:Choice>
              <mc:Fallback>
                <p:oleObj name="Формула" r:id="rId7" imgW="1562100" imgH="457200" progId="Equation.3">
                  <p:embed/>
                  <p:pic>
                    <p:nvPicPr>
                      <p:cNvPr id="17420" name="Object 9">
                        <a:extLst>
                          <a:ext uri="{FF2B5EF4-FFF2-40B4-BE49-F238E27FC236}">
                            <a16:creationId xmlns:a16="http://schemas.microsoft.com/office/drawing/2014/main" id="{0CBD2C4D-EA76-42F9-9930-F26ADD1C9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1844675"/>
                        <a:ext cx="27352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1" name="Rectangle 12">
            <a:extLst>
              <a:ext uri="{FF2B5EF4-FFF2-40B4-BE49-F238E27FC236}">
                <a16:creationId xmlns:a16="http://schemas.microsoft.com/office/drawing/2014/main" id="{793163C0-8C05-4F6E-AEEE-7663A0F8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22" name="Object 11">
            <a:extLst>
              <a:ext uri="{FF2B5EF4-FFF2-40B4-BE49-F238E27FC236}">
                <a16:creationId xmlns:a16="http://schemas.microsoft.com/office/drawing/2014/main" id="{3DB9CEA1-BA3C-459E-8582-391002062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2500313"/>
          <a:ext cx="83534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Формула" r:id="rId9" imgW="4381500" imgH="457200" progId="Equation.3">
                  <p:embed/>
                </p:oleObj>
              </mc:Choice>
              <mc:Fallback>
                <p:oleObj name="Формула" r:id="rId9" imgW="4381500" imgH="457200" progId="Equation.3">
                  <p:embed/>
                  <p:pic>
                    <p:nvPicPr>
                      <p:cNvPr id="17422" name="Object 11">
                        <a:extLst>
                          <a:ext uri="{FF2B5EF4-FFF2-40B4-BE49-F238E27FC236}">
                            <a16:creationId xmlns:a16="http://schemas.microsoft.com/office/drawing/2014/main" id="{3DB9CEA1-BA3C-459E-8582-3910020620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2500313"/>
                        <a:ext cx="83534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3" name="Rectangle 14">
            <a:extLst>
              <a:ext uri="{FF2B5EF4-FFF2-40B4-BE49-F238E27FC236}">
                <a16:creationId xmlns:a16="http://schemas.microsoft.com/office/drawing/2014/main" id="{DCB94077-B5D6-4C93-8DDB-2E2413151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graphicFrame>
        <p:nvGraphicFramePr>
          <p:cNvPr id="17424" name="Object 13">
            <a:extLst>
              <a:ext uri="{FF2B5EF4-FFF2-40B4-BE49-F238E27FC236}">
                <a16:creationId xmlns:a16="http://schemas.microsoft.com/office/drawing/2014/main" id="{FC5CD883-DC33-45DA-B23D-9544D31EC8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789363"/>
          <a:ext cx="80565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Формула" r:id="rId11" imgW="4686300" imgH="457200" progId="Equation.3">
                  <p:embed/>
                </p:oleObj>
              </mc:Choice>
              <mc:Fallback>
                <p:oleObj name="Формула" r:id="rId11" imgW="4686300" imgH="457200" progId="Equation.3">
                  <p:embed/>
                  <p:pic>
                    <p:nvPicPr>
                      <p:cNvPr id="17424" name="Object 13">
                        <a:extLst>
                          <a:ext uri="{FF2B5EF4-FFF2-40B4-BE49-F238E27FC236}">
                            <a16:creationId xmlns:a16="http://schemas.microsoft.com/office/drawing/2014/main" id="{FC5CD883-DC33-45DA-B23D-9544D31EC8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789363"/>
                        <a:ext cx="80565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5" name="Rectangle 15">
            <a:extLst>
              <a:ext uri="{FF2B5EF4-FFF2-40B4-BE49-F238E27FC236}">
                <a16:creationId xmlns:a16="http://schemas.microsoft.com/office/drawing/2014/main" id="{CBE15E12-D98A-4247-9404-CAF3E1A1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868863"/>
            <a:ext cx="842962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r>
              <a:rPr lang="kk-KZ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Егер екі форма да комплекске байланысса және тотыққан форма тотықсызданған формаға қарағанда тұрақтылау комплекс түзсе, онда редокс жұптың тотықтыру қасиеттері көбінесе төмендейді. </a:t>
            </a:r>
          </a:p>
        </p:txBody>
      </p:sp>
      <p:sp>
        <p:nvSpPr>
          <p:cNvPr id="17426" name="TextBox 17">
            <a:extLst>
              <a:ext uri="{FF2B5EF4-FFF2-40B4-BE49-F238E27FC236}">
                <a16:creationId xmlns:a16="http://schemas.microsoft.com/office/drawing/2014/main" id="{CFA71DD3-B2D2-49C4-9550-D3423F4F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524625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>
            <a:extLst>
              <a:ext uri="{FF2B5EF4-FFF2-40B4-BE49-F238E27FC236}">
                <a16:creationId xmlns:a16="http://schemas.microsoft.com/office/drawing/2014/main" id="{673D8EE7-C634-4743-91D1-88A5A2C64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8" y="357188"/>
            <a:ext cx="7366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Өзіндің жұмыс: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Сапалық талдауда тотығу-тотықсыздану реакцияларының қолданылуы.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Тотығу-тотықсыздану реакцияларын теңестіру әдістері (қайталау).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Прямоугольник 2">
            <a:extLst>
              <a:ext uri="{FF2B5EF4-FFF2-40B4-BE49-F238E27FC236}">
                <a16:creationId xmlns:a16="http://schemas.microsoft.com/office/drawing/2014/main" id="{C4A28E46-CC36-464D-BC20-7BC79A1D4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064" y="2071688"/>
            <a:ext cx="7286625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 әдебиеттер: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1. Сағадиева К.Ж., Бадавамова Г.Л. "Аналитикалық химияның теориялық негіздері". Алматы, 1994, 213 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2. Бадавамова Г.Л., Минажева Г.С. Аналитикалық химия. Алматы, Экономика, 2011. 474 б.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3. Мендалиева Д.К. Аналитикалык химиядан есептер мен жатты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улар жинағы. Алматы, 2003, 217 б. 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kk-KZ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kk-KZ" altLang="ru-RU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kk-KZ" altLang="ru-RU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8436" name="TextBox 3">
            <a:extLst>
              <a:ext uri="{FF2B5EF4-FFF2-40B4-BE49-F238E27FC236}">
                <a16:creationId xmlns:a16="http://schemas.microsoft.com/office/drawing/2014/main" id="{05404171-8C2B-4792-9C8E-9226B741B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1" y="6308725"/>
            <a:ext cx="42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270" y="293091"/>
            <a:ext cx="11635408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Әрекеттесетін заттардың біреуінен екіншісіне электрондардың ауысуы нәтижесінде тотығу дәрежелері өзгеріп жүретін реакцияларды 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тотығу – тотықсыздану, не редокс реакциялар дейді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Электрондарды қосып алатын бөлшектер 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тотықтырғыштар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деп аталады, өздері 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тотықсызданады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Электрондарды беріп жіберетін бөлшектер 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тотықсыздандырғыштар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деп аталады, өздері 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тотығады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45" y="1815703"/>
            <a:ext cx="10977883" cy="322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46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524000" y="26035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>
                <a:solidFill>
                  <a:srgbClr val="008080"/>
                </a:solidFill>
                <a:latin typeface="Arial" panose="020B0604020202020204" pitchFamily="34" charset="0"/>
              </a:rPr>
              <a:t>Классификация окислителей и восстановителей по силе согласно величинам Е</a:t>
            </a:r>
            <a:r>
              <a:rPr lang="ru-RU" altLang="ru-RU" sz="2800" b="1" baseline="30000">
                <a:solidFill>
                  <a:srgbClr val="008080"/>
                </a:solidFill>
                <a:latin typeface="Arial" panose="020B0604020202020204" pitchFamily="34" charset="0"/>
              </a:rPr>
              <a:t>0</a:t>
            </a:r>
          </a:p>
        </p:txBody>
      </p:sp>
      <p:graphicFrame>
        <p:nvGraphicFramePr>
          <p:cNvPr id="18623" name="Group 191"/>
          <p:cNvGraphicFramePr>
            <a:graphicFrameLocks noGrp="1"/>
          </p:cNvGraphicFramePr>
          <p:nvPr/>
        </p:nvGraphicFramePr>
        <p:xfrm>
          <a:off x="1847851" y="1341439"/>
          <a:ext cx="7993063" cy="4660901"/>
        </p:xfrm>
        <a:graphic>
          <a:graphicData uri="http://schemas.openxmlformats.org/drawingml/2006/table">
            <a:tbl>
              <a:tblPr/>
              <a:tblGrid>
                <a:gridCol w="280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Е°,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Примеры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сильные окислители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&gt; 1,4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Au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3+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Ce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4+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Co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3+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F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pt-BR" sz="20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окислители средней силы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 1,0 до 1,4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С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С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sz="20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В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IO</a:t>
                      </a:r>
                      <a:r>
                        <a:rPr kumimoji="0" lang="ru-RU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0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ru-RU" sz="20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слабые окислители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 0,5 до 1,0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Ag</a:t>
                      </a:r>
                      <a:r>
                        <a:rPr kumimoji="0" lang="ru-RU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</a:t>
                      </a:r>
                      <a:r>
                        <a:rPr kumimoji="0" lang="ru-RU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3+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</a:t>
                      </a:r>
                      <a:r>
                        <a:rPr kumimoji="0" lang="ru-RU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CIO</a:t>
                      </a:r>
                      <a:r>
                        <a:rPr kumimoji="0" lang="ru-RU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слабые восстановители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0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0,5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Sn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2+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H</a:t>
                      </a:r>
                      <a:r>
                        <a:rPr kumimoji="0" lang="pt-BR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S, S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HCHO,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Cu, [Fe(CN)</a:t>
                      </a:r>
                      <a:r>
                        <a:rPr kumimoji="0" lang="pt-BR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]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4-</a:t>
                      </a:r>
                      <a:endParaRPr kumimoji="0" lang="pt-BR" sz="20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восстановители средней силы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 -0,6 до 0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Fe, Cd, N</a:t>
                      </a:r>
                      <a:r>
                        <a:rPr kumimoji="0" lang="pt-BR" sz="2000" b="0" i="0" u="none" strike="noStrike" cap="none" normalizeH="0" baseline="-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pt-BR" sz="20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pt-BR" sz="20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Ni,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сильные восстановители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Zn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6" marR="91446" horzOverflow="overflow">
                    <a:lnL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CC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641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19289" y="1557338"/>
            <a:ext cx="7705725" cy="393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>
                <a:solidFill>
                  <a:srgbClr val="FF0000"/>
                </a:solidFill>
              </a:rPr>
              <a:t>Окислители:</a:t>
            </a:r>
          </a:p>
          <a:p>
            <a:pPr eaLnBrk="1" hangingPunct="1"/>
            <a:r>
              <a:rPr lang="ru-RU" altLang="ru-RU" sz="2800"/>
              <a:t>хлорная и бромная вода, </a:t>
            </a:r>
            <a:r>
              <a:rPr lang="en-US" altLang="ru-RU" sz="2800"/>
              <a:t>H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2</a:t>
            </a:r>
            <a:r>
              <a:rPr lang="ru-RU" altLang="ru-RU" sz="2800"/>
              <a:t>, </a:t>
            </a:r>
            <a:r>
              <a:rPr lang="en-US" altLang="ru-RU" sz="2800"/>
              <a:t>Na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2</a:t>
            </a:r>
            <a:r>
              <a:rPr lang="ru-RU" altLang="ru-RU" sz="2800"/>
              <a:t>, </a:t>
            </a:r>
            <a:r>
              <a:rPr lang="en-US" altLang="ru-RU" sz="2800"/>
              <a:t>KClO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Na</a:t>
            </a:r>
            <a:r>
              <a:rPr lang="ru-RU" altLang="ru-RU" sz="2800" baseline="-25000"/>
              <a:t>2</a:t>
            </a:r>
            <a:r>
              <a:rPr lang="en-US" altLang="ru-RU" sz="2800"/>
              <a:t>S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8</a:t>
            </a:r>
            <a:r>
              <a:rPr lang="ru-RU" altLang="ru-RU" sz="2800"/>
              <a:t>, (</a:t>
            </a:r>
            <a:r>
              <a:rPr lang="en-US" altLang="ru-RU" sz="2800"/>
              <a:t>NH</a:t>
            </a:r>
            <a:r>
              <a:rPr lang="ru-RU" altLang="ru-RU" sz="2800" baseline="-25000"/>
              <a:t>4</a:t>
            </a:r>
            <a:r>
              <a:rPr lang="ru-RU" altLang="ru-RU" sz="2800"/>
              <a:t>)</a:t>
            </a:r>
            <a:r>
              <a:rPr lang="ru-RU" altLang="ru-RU" sz="2800" baseline="-25000"/>
              <a:t>2</a:t>
            </a:r>
            <a:r>
              <a:rPr lang="en-US" altLang="ru-RU" sz="2800"/>
              <a:t>S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8</a:t>
            </a:r>
            <a:r>
              <a:rPr lang="ru-RU" altLang="ru-RU" sz="2800"/>
              <a:t>, </a:t>
            </a:r>
            <a:r>
              <a:rPr lang="en-US" altLang="ru-RU" sz="2800"/>
              <a:t>HNO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NaClO</a:t>
            </a:r>
            <a:r>
              <a:rPr lang="ru-RU" altLang="ru-RU" sz="2800"/>
              <a:t>, </a:t>
            </a:r>
            <a:r>
              <a:rPr lang="en-US" altLang="ru-RU" sz="2800"/>
              <a:t>NaBiO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Pb</a:t>
            </a:r>
            <a:r>
              <a:rPr lang="ru-RU" altLang="ru-RU" sz="2800" baseline="-25000"/>
              <a:t>3</a:t>
            </a:r>
            <a:r>
              <a:rPr lang="en-US" altLang="ru-RU" sz="2800"/>
              <a:t>O</a:t>
            </a:r>
            <a:r>
              <a:rPr lang="ru-RU" altLang="ru-RU" sz="2800" baseline="-25000"/>
              <a:t>4</a:t>
            </a:r>
            <a:r>
              <a:rPr lang="ru-RU" altLang="ru-RU" sz="2800"/>
              <a:t>, </a:t>
            </a:r>
            <a:r>
              <a:rPr lang="en-US" altLang="ru-RU" sz="2800"/>
              <a:t>PbO</a:t>
            </a:r>
            <a:r>
              <a:rPr lang="ru-RU" altLang="ru-RU" sz="2800" baseline="-25000"/>
              <a:t>2</a:t>
            </a:r>
            <a:r>
              <a:rPr lang="ru-RU" altLang="ru-RU" sz="2800"/>
              <a:t>, </a:t>
            </a:r>
            <a:r>
              <a:rPr lang="en-US" altLang="ru-RU" sz="2800"/>
              <a:t>Na</a:t>
            </a:r>
            <a:r>
              <a:rPr lang="ru-RU" altLang="ru-RU" sz="2800" baseline="-25000"/>
              <a:t>2</a:t>
            </a:r>
            <a:r>
              <a:rPr lang="en-US" altLang="ru-RU" sz="2800"/>
              <a:t>CrO</a:t>
            </a:r>
            <a:r>
              <a:rPr lang="ru-RU" altLang="ru-RU" sz="2800" baseline="-25000"/>
              <a:t>4</a:t>
            </a:r>
            <a:r>
              <a:rPr lang="ru-RU" altLang="ru-RU" sz="2800"/>
              <a:t>, </a:t>
            </a:r>
            <a:r>
              <a:rPr lang="en-US" altLang="ru-RU" sz="2800"/>
              <a:t>K</a:t>
            </a:r>
            <a:r>
              <a:rPr lang="ru-RU" altLang="ru-RU" sz="2800" baseline="-25000"/>
              <a:t>2</a:t>
            </a:r>
            <a:r>
              <a:rPr lang="en-US" altLang="ru-RU" sz="2800"/>
              <a:t>Cr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7</a:t>
            </a:r>
            <a:r>
              <a:rPr lang="ru-RU" altLang="ru-RU" sz="2800"/>
              <a:t>, </a:t>
            </a:r>
            <a:r>
              <a:rPr lang="en-US" altLang="ru-RU" sz="2800"/>
              <a:t>KMnO</a:t>
            </a:r>
            <a:r>
              <a:rPr lang="ru-RU" altLang="ru-RU" sz="2800" baseline="-25000"/>
              <a:t>4</a:t>
            </a:r>
            <a:r>
              <a:rPr lang="ru-RU" altLang="ru-RU" sz="2800"/>
              <a:t>, </a:t>
            </a:r>
            <a:r>
              <a:rPr lang="en-US" altLang="ru-RU" sz="2800"/>
              <a:t>KIO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NaBrO</a:t>
            </a:r>
            <a:r>
              <a:rPr lang="ru-RU" altLang="ru-RU" sz="2800" baseline="-25000"/>
              <a:t>3</a:t>
            </a:r>
            <a:r>
              <a:rPr lang="ru-RU" altLang="ru-RU" sz="2800"/>
              <a:t>, «царская водка»</a:t>
            </a:r>
          </a:p>
          <a:p>
            <a:pPr eaLnBrk="1" hangingPunct="1"/>
            <a:endParaRPr lang="ru-RU" altLang="ru-RU" sz="2800" b="1" i="1"/>
          </a:p>
          <a:p>
            <a:pPr eaLnBrk="1" hangingPunct="1"/>
            <a:r>
              <a:rPr lang="ru-RU" altLang="ru-RU" sz="2800" b="1" i="1">
                <a:solidFill>
                  <a:srgbClr val="FF0000"/>
                </a:solidFill>
              </a:rPr>
              <a:t>Восстановители:</a:t>
            </a:r>
            <a:r>
              <a:rPr lang="ru-RU" altLang="ru-RU" sz="2800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ru-RU" altLang="ru-RU" sz="2800"/>
              <a:t>металлические </a:t>
            </a:r>
            <a:r>
              <a:rPr lang="en-US" altLang="ru-RU" sz="2800"/>
              <a:t>Fe</a:t>
            </a:r>
            <a:r>
              <a:rPr lang="ru-RU" altLang="ru-RU" sz="2800"/>
              <a:t>, </a:t>
            </a:r>
            <a:r>
              <a:rPr lang="en-US" altLang="ru-RU" sz="2800"/>
              <a:t>Zn </a:t>
            </a:r>
            <a:r>
              <a:rPr lang="ru-RU" altLang="ru-RU" sz="2800"/>
              <a:t>и </a:t>
            </a:r>
            <a:r>
              <a:rPr lang="en-US" altLang="ru-RU" sz="2800"/>
              <a:t>Al</a:t>
            </a:r>
            <a:r>
              <a:rPr lang="ru-RU" altLang="ru-RU" sz="2800"/>
              <a:t>, </a:t>
            </a:r>
            <a:r>
              <a:rPr lang="en-US" altLang="ru-RU" sz="2800"/>
              <a:t>H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2</a:t>
            </a:r>
            <a:r>
              <a:rPr lang="ru-RU" altLang="ru-RU" sz="2800"/>
              <a:t>, </a:t>
            </a:r>
            <a:r>
              <a:rPr lang="en-US" altLang="ru-RU" sz="2800"/>
              <a:t>SnCl</a:t>
            </a:r>
            <a:r>
              <a:rPr lang="ru-RU" altLang="ru-RU" sz="2800" baseline="-25000"/>
              <a:t>2</a:t>
            </a:r>
            <a:r>
              <a:rPr lang="ru-RU" altLang="ru-RU" sz="2800"/>
              <a:t>, </a:t>
            </a:r>
            <a:r>
              <a:rPr lang="en-US" altLang="ru-RU" sz="2800"/>
              <a:t>H</a:t>
            </a:r>
            <a:r>
              <a:rPr lang="ru-RU" altLang="ru-RU" sz="2800" baseline="-25000"/>
              <a:t>2</a:t>
            </a:r>
            <a:r>
              <a:rPr lang="en-US" altLang="ru-RU" sz="2800"/>
              <a:t>S</a:t>
            </a:r>
            <a:r>
              <a:rPr lang="ru-RU" altLang="ru-RU" sz="2800"/>
              <a:t>, </a:t>
            </a:r>
            <a:r>
              <a:rPr lang="en-US" altLang="ru-RU" sz="2800"/>
              <a:t>H</a:t>
            </a:r>
            <a:r>
              <a:rPr lang="ru-RU" altLang="ru-RU" sz="2800" baseline="-25000"/>
              <a:t>2</a:t>
            </a:r>
            <a:r>
              <a:rPr lang="en-US" altLang="ru-RU" sz="2800"/>
              <a:t>SO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Na</a:t>
            </a:r>
            <a:r>
              <a:rPr lang="ru-RU" altLang="ru-RU" sz="2800" baseline="-25000"/>
              <a:t>2</a:t>
            </a:r>
            <a:r>
              <a:rPr lang="en-US" altLang="ru-RU" sz="2800"/>
              <a:t>S</a:t>
            </a:r>
            <a:r>
              <a:rPr lang="ru-RU" altLang="ru-RU" sz="2800" baseline="-25000"/>
              <a:t>2</a:t>
            </a:r>
            <a:r>
              <a:rPr lang="en-US" altLang="ru-RU" sz="2800"/>
              <a:t>O</a:t>
            </a:r>
            <a:r>
              <a:rPr lang="ru-RU" altLang="ru-RU" sz="2800" baseline="-25000"/>
              <a:t>3</a:t>
            </a:r>
            <a:r>
              <a:rPr lang="ru-RU" altLang="ru-RU" sz="2800"/>
              <a:t>, </a:t>
            </a:r>
            <a:r>
              <a:rPr lang="en-US" altLang="ru-RU" sz="2800"/>
              <a:t>HI</a:t>
            </a:r>
            <a:endParaRPr lang="ru-RU" altLang="ru-RU" sz="280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703389" y="260350"/>
            <a:ext cx="81375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>
                <a:solidFill>
                  <a:srgbClr val="008080"/>
                </a:solidFill>
                <a:latin typeface="Arial" panose="020B0604020202020204" pitchFamily="34" charset="0"/>
              </a:rPr>
              <a:t>Окислители и восстановители, применяемые в аналитической практике</a:t>
            </a:r>
          </a:p>
        </p:txBody>
      </p:sp>
    </p:spTree>
    <p:extLst>
      <p:ext uri="{BB962C8B-B14F-4D97-AF65-F5344CB8AC3E}">
        <p14:creationId xmlns:p14="http://schemas.microsoft.com/office/powerpoint/2010/main" val="23231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2" y="235688"/>
            <a:ext cx="6125819" cy="526119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F8E1A1-F7EF-47EA-8B0B-7F1A664E0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1675" y="326951"/>
            <a:ext cx="5505450" cy="507867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22FA88B-429B-438D-932D-184605A688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706" y="5576887"/>
            <a:ext cx="3428181" cy="79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60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2A62534-90F1-4303-9495-B3CDDE2A5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5" y="428869"/>
            <a:ext cx="9486900" cy="600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534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410BD79-748B-4DCA-952B-A263D13CA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325" y="324124"/>
            <a:ext cx="8839200" cy="653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72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DBA8587C-6E0B-442E-A8BC-6D3B40D06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3" t="2628" r="5621"/>
          <a:stretch>
            <a:fillRect/>
          </a:stretch>
        </p:blipFill>
        <p:spPr bwMode="auto">
          <a:xfrm>
            <a:off x="479425" y="885825"/>
            <a:ext cx="6845300" cy="526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49C73A-3A6A-411E-BEC1-F6D50DF49F37}"/>
              </a:ext>
            </a:extLst>
          </p:cNvPr>
          <p:cNvSpPr txBox="1"/>
          <p:nvPr/>
        </p:nvSpPr>
        <p:spPr>
          <a:xfrm>
            <a:off x="1962150" y="161925"/>
            <a:ext cx="564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Салыстырмалы электрод</a:t>
            </a:r>
            <a:r>
              <a:rPr lang="en-US" dirty="0"/>
              <a:t>-</a:t>
            </a:r>
            <a:r>
              <a:rPr lang="kk-KZ" dirty="0"/>
              <a:t>стандартты сутек электроды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9F6617-B921-486D-9CB1-BC4E10B2A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775" y="3300412"/>
            <a:ext cx="4454528" cy="87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11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5280101-3BCA-4D98-BEB8-14815DCC0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689" y="647078"/>
            <a:ext cx="8308424" cy="55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9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3">
            <a:extLst>
              <a:ext uri="{FF2B5EF4-FFF2-40B4-BE49-F238E27FC236}">
                <a16:creationId xmlns:a16="http://schemas.microsoft.com/office/drawing/2014/main" id="{7D6CEA54-BADB-43FB-99B6-FFE431D09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9" y="214314"/>
            <a:ext cx="5341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KZ" sz="1600" b="1">
                <a:cs typeface="Times New Roman" panose="02020603050405020304" pitchFamily="18" charset="0"/>
              </a:rPr>
              <a:t>Тотығу-тотықсыздану тепе-теңдігінің константасы</a:t>
            </a:r>
            <a:endParaRPr lang="kk-KZ" altLang="ru-KZ" sz="1600"/>
          </a:p>
        </p:txBody>
      </p:sp>
      <p:sp>
        <p:nvSpPr>
          <p:cNvPr id="1033" name="Rectangle 4">
            <a:extLst>
              <a:ext uri="{FF2B5EF4-FFF2-40B4-BE49-F238E27FC236}">
                <a16:creationId xmlns:a16="http://schemas.microsoft.com/office/drawing/2014/main" id="{226C84C8-17A6-4089-9324-E6ABC6C07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642938"/>
            <a:ext cx="864393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KZ" sz="1600">
                <a:latin typeface="Times New Roman" panose="02020603050405020304" pitchFamily="18" charset="0"/>
                <a:cs typeface="Times New Roman" panose="02020603050405020304" pitchFamily="18" charset="0"/>
              </a:rPr>
              <a:t>Қайтымды тотығу-тотықсыздану реакцияларының тепе-теңдігі тепе-теңдік константасымен сипатталады:</a:t>
            </a:r>
          </a:p>
          <a:p>
            <a:endParaRPr lang="ru-RU" altLang="ru-KZ"/>
          </a:p>
        </p:txBody>
      </p:sp>
      <p:sp>
        <p:nvSpPr>
          <p:cNvPr id="1034" name="Rectangle 7">
            <a:extLst>
              <a:ext uri="{FF2B5EF4-FFF2-40B4-BE49-F238E27FC236}">
                <a16:creationId xmlns:a16="http://schemas.microsoft.com/office/drawing/2014/main" id="{DD5ED981-8BCA-4DB4-82FE-D3367EA72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pic>
        <p:nvPicPr>
          <p:cNvPr id="1035" name="Picture 6">
            <a:extLst>
              <a:ext uri="{FF2B5EF4-FFF2-40B4-BE49-F238E27FC236}">
                <a16:creationId xmlns:a16="http://schemas.microsoft.com/office/drawing/2014/main" id="{0AC491C9-7B6B-4651-B580-C1AE76C60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1357314"/>
            <a:ext cx="34290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9">
            <a:extLst>
              <a:ext uri="{FF2B5EF4-FFF2-40B4-BE49-F238E27FC236}">
                <a16:creationId xmlns:a16="http://schemas.microsoft.com/office/drawing/2014/main" id="{5D81EC61-8234-4A4C-9487-02FFE3291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26" name="Object 8">
            <a:extLst>
              <a:ext uri="{FF2B5EF4-FFF2-40B4-BE49-F238E27FC236}">
                <a16:creationId xmlns:a16="http://schemas.microsoft.com/office/drawing/2014/main" id="{D872F284-0AE8-489B-BA17-7B3463162C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0375" y="1000125"/>
          <a:ext cx="2928938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Формула" r:id="rId4" imgW="1167893" imgH="533169" progId="Equation.3">
                  <p:embed/>
                </p:oleObj>
              </mc:Choice>
              <mc:Fallback>
                <p:oleObj name="Формула" r:id="rId4" imgW="1167893" imgH="533169" progId="Equation.3">
                  <p:embed/>
                  <p:pic>
                    <p:nvPicPr>
                      <p:cNvPr id="1026" name="Object 8">
                        <a:extLst>
                          <a:ext uri="{FF2B5EF4-FFF2-40B4-BE49-F238E27FC236}">
                            <a16:creationId xmlns:a16="http://schemas.microsoft.com/office/drawing/2014/main" id="{D872F284-0AE8-489B-BA17-7B3463162C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75" y="1000125"/>
                        <a:ext cx="2928938" cy="121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1">
            <a:extLst>
              <a:ext uri="{FF2B5EF4-FFF2-40B4-BE49-F238E27FC236}">
                <a16:creationId xmlns:a16="http://schemas.microsoft.com/office/drawing/2014/main" id="{FD039BBF-A238-41B6-870C-CCC97E40D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pic>
        <p:nvPicPr>
          <p:cNvPr id="1038" name="Picture 10">
            <a:extLst>
              <a:ext uri="{FF2B5EF4-FFF2-40B4-BE49-F238E27FC236}">
                <a16:creationId xmlns:a16="http://schemas.microsoft.com/office/drawing/2014/main" id="{7DF4765D-C678-47FE-AECB-A2946BAEB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2571751"/>
            <a:ext cx="1857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3">
            <a:extLst>
              <a:ext uri="{FF2B5EF4-FFF2-40B4-BE49-F238E27FC236}">
                <a16:creationId xmlns:a16="http://schemas.microsoft.com/office/drawing/2014/main" id="{8A27B99F-9D4C-4155-BDFC-6FD4CE764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27" name="Object 12">
            <a:extLst>
              <a:ext uri="{FF2B5EF4-FFF2-40B4-BE49-F238E27FC236}">
                <a16:creationId xmlns:a16="http://schemas.microsoft.com/office/drawing/2014/main" id="{F130AB27-25E3-483D-8D67-B571831419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3064" y="2357439"/>
          <a:ext cx="350043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Формула" r:id="rId7" imgW="2400300" imgH="520700" progId="Equation.3">
                  <p:embed/>
                </p:oleObj>
              </mc:Choice>
              <mc:Fallback>
                <p:oleObj name="Формула" r:id="rId7" imgW="2400300" imgH="520700" progId="Equation.3">
                  <p:embed/>
                  <p:pic>
                    <p:nvPicPr>
                      <p:cNvPr id="1027" name="Object 12">
                        <a:extLst>
                          <a:ext uri="{FF2B5EF4-FFF2-40B4-BE49-F238E27FC236}">
                            <a16:creationId xmlns:a16="http://schemas.microsoft.com/office/drawing/2014/main" id="{F130AB27-25E3-483D-8D67-B571831419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4" y="2357439"/>
                        <a:ext cx="350043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Rectangle 15">
            <a:extLst>
              <a:ext uri="{FF2B5EF4-FFF2-40B4-BE49-F238E27FC236}">
                <a16:creationId xmlns:a16="http://schemas.microsoft.com/office/drawing/2014/main" id="{AB9CB8D9-74EB-4A43-B306-E32691180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pic>
        <p:nvPicPr>
          <p:cNvPr id="1041" name="Picture 14">
            <a:extLst>
              <a:ext uri="{FF2B5EF4-FFF2-40B4-BE49-F238E27FC236}">
                <a16:creationId xmlns:a16="http://schemas.microsoft.com/office/drawing/2014/main" id="{5B8AFFB9-CF01-49AC-B5E1-514104598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1" y="3786188"/>
            <a:ext cx="192881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2" name="Rectangle 16">
            <a:extLst>
              <a:ext uri="{FF2B5EF4-FFF2-40B4-BE49-F238E27FC236}">
                <a16:creationId xmlns:a16="http://schemas.microsoft.com/office/drawing/2014/main" id="{B87C7D17-3DF5-4839-9E46-DD5F7258D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63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/>
          </a:p>
        </p:txBody>
      </p:sp>
      <p:sp>
        <p:nvSpPr>
          <p:cNvPr id="1043" name="Rectangle 18">
            <a:extLst>
              <a:ext uri="{FF2B5EF4-FFF2-40B4-BE49-F238E27FC236}">
                <a16:creationId xmlns:a16="http://schemas.microsoft.com/office/drawing/2014/main" id="{C6FB330F-E4CE-4F49-A66F-EA4D39798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28" name="Object 17">
            <a:extLst>
              <a:ext uri="{FF2B5EF4-FFF2-40B4-BE49-F238E27FC236}">
                <a16:creationId xmlns:a16="http://schemas.microsoft.com/office/drawing/2014/main" id="{321791A8-8C36-46E1-856C-C2FEF288D7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9575" y="3571875"/>
          <a:ext cx="3284538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Формула" r:id="rId10" imgW="2311200" imgH="533160" progId="Equation.3">
                  <p:embed/>
                </p:oleObj>
              </mc:Choice>
              <mc:Fallback>
                <p:oleObj name="Формула" r:id="rId10" imgW="2311200" imgH="533160" progId="Equation.3">
                  <p:embed/>
                  <p:pic>
                    <p:nvPicPr>
                      <p:cNvPr id="1028" name="Object 17">
                        <a:extLst>
                          <a:ext uri="{FF2B5EF4-FFF2-40B4-BE49-F238E27FC236}">
                            <a16:creationId xmlns:a16="http://schemas.microsoft.com/office/drawing/2014/main" id="{321791A8-8C36-46E1-856C-C2FEF288D7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75" y="3571875"/>
                        <a:ext cx="3284538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" name="Rectangle 19">
            <a:extLst>
              <a:ext uri="{FF2B5EF4-FFF2-40B4-BE49-F238E27FC236}">
                <a16:creationId xmlns:a16="http://schemas.microsoft.com/office/drawing/2014/main" id="{9BF33670-B0FA-49FD-A349-B1A662AA9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4643439"/>
            <a:ext cx="5581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KZ">
                <a:latin typeface="Times New Roman" panose="02020603050405020304" pitchFamily="18" charset="0"/>
                <a:cs typeface="Times New Roman" panose="02020603050405020304" pitchFamily="18" charset="0"/>
              </a:rPr>
              <a:t>Химиялық динамикалық тепе-теңдік жағдайында:</a:t>
            </a:r>
          </a:p>
        </p:txBody>
      </p:sp>
      <p:sp>
        <p:nvSpPr>
          <p:cNvPr id="1045" name="Rectangle 21">
            <a:extLst>
              <a:ext uri="{FF2B5EF4-FFF2-40B4-BE49-F238E27FC236}">
                <a16:creationId xmlns:a16="http://schemas.microsoft.com/office/drawing/2014/main" id="{41FC4A24-9B37-4C86-BD6F-70BF6903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29" name="Object 20">
            <a:extLst>
              <a:ext uri="{FF2B5EF4-FFF2-40B4-BE49-F238E27FC236}">
                <a16:creationId xmlns:a16="http://schemas.microsoft.com/office/drawing/2014/main" id="{8B36692A-CE18-491D-820B-3C51E5AA90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0439" y="4572001"/>
          <a:ext cx="18621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Формула" r:id="rId12" imgW="1358900" imgH="279400" progId="Equation.3">
                  <p:embed/>
                </p:oleObj>
              </mc:Choice>
              <mc:Fallback>
                <p:oleObj name="Формула" r:id="rId12" imgW="1358900" imgH="279400" progId="Equation.3">
                  <p:embed/>
                  <p:pic>
                    <p:nvPicPr>
                      <p:cNvPr id="1029" name="Object 20">
                        <a:extLst>
                          <a:ext uri="{FF2B5EF4-FFF2-40B4-BE49-F238E27FC236}">
                            <a16:creationId xmlns:a16="http://schemas.microsoft.com/office/drawing/2014/main" id="{8B36692A-CE18-491D-820B-3C51E5AA90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439" y="4572001"/>
                        <a:ext cx="18621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Rectangle 23">
            <a:extLst>
              <a:ext uri="{FF2B5EF4-FFF2-40B4-BE49-F238E27FC236}">
                <a16:creationId xmlns:a16="http://schemas.microsoft.com/office/drawing/2014/main" id="{3AEF8AA1-B984-4A4C-B3EE-06A9788CC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30" name="Object 22">
            <a:extLst>
              <a:ext uri="{FF2B5EF4-FFF2-40B4-BE49-F238E27FC236}">
                <a16:creationId xmlns:a16="http://schemas.microsoft.com/office/drawing/2014/main" id="{62C27276-3415-4CFF-A27C-37686F5AD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5000626"/>
          <a:ext cx="4071938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Формула" r:id="rId14" imgW="3302000" imgH="533400" progId="Equation.3">
                  <p:embed/>
                </p:oleObj>
              </mc:Choice>
              <mc:Fallback>
                <p:oleObj name="Формула" r:id="rId14" imgW="3302000" imgH="533400" progId="Equation.3">
                  <p:embed/>
                  <p:pic>
                    <p:nvPicPr>
                      <p:cNvPr id="1030" name="Object 22">
                        <a:extLst>
                          <a:ext uri="{FF2B5EF4-FFF2-40B4-BE49-F238E27FC236}">
                            <a16:creationId xmlns:a16="http://schemas.microsoft.com/office/drawing/2014/main" id="{62C27276-3415-4CFF-A27C-37686F5AD5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5000626"/>
                        <a:ext cx="4071938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7" name="Rectangle 24">
            <a:extLst>
              <a:ext uri="{FF2B5EF4-FFF2-40B4-BE49-F238E27FC236}">
                <a16:creationId xmlns:a16="http://schemas.microsoft.com/office/drawing/2014/main" id="{5EB397DE-D886-4230-B585-0F4A0038E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5929314"/>
            <a:ext cx="3000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kk-KZ" altLang="ru-KZ" sz="1400">
                <a:cs typeface="Times New Roman" panose="02020603050405020304" pitchFamily="18" charset="0"/>
              </a:rPr>
              <a:t>Осы теңдікті түрлендіреміз</a:t>
            </a:r>
            <a:r>
              <a:rPr lang="ru-RU" altLang="ru-KZ" sz="1400">
                <a:cs typeface="Times New Roman" panose="02020603050405020304" pitchFamily="18" charset="0"/>
              </a:rPr>
              <a:t>:</a:t>
            </a:r>
            <a:endParaRPr lang="ru-RU" altLang="ru-KZ" sz="1400"/>
          </a:p>
        </p:txBody>
      </p:sp>
      <p:sp>
        <p:nvSpPr>
          <p:cNvPr id="1048" name="Rectangle 26">
            <a:extLst>
              <a:ext uri="{FF2B5EF4-FFF2-40B4-BE49-F238E27FC236}">
                <a16:creationId xmlns:a16="http://schemas.microsoft.com/office/drawing/2014/main" id="{4A645348-F6FE-4BB4-A725-DEB14E8A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1031" name="Object 25">
            <a:extLst>
              <a:ext uri="{FF2B5EF4-FFF2-40B4-BE49-F238E27FC236}">
                <a16:creationId xmlns:a16="http://schemas.microsoft.com/office/drawing/2014/main" id="{0B4FBEDA-E007-4FA8-B194-88D2ED9488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0" y="5643564"/>
          <a:ext cx="40005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Формула" r:id="rId16" imgW="2768600" imgH="533400" progId="Equation.3">
                  <p:embed/>
                </p:oleObj>
              </mc:Choice>
              <mc:Fallback>
                <p:oleObj name="Формула" r:id="rId16" imgW="2768600" imgH="533400" progId="Equation.3">
                  <p:embed/>
                  <p:pic>
                    <p:nvPicPr>
                      <p:cNvPr id="1031" name="Object 25">
                        <a:extLst>
                          <a:ext uri="{FF2B5EF4-FFF2-40B4-BE49-F238E27FC236}">
                            <a16:creationId xmlns:a16="http://schemas.microsoft.com/office/drawing/2014/main" id="{0B4FBEDA-E007-4FA8-B194-88D2ED9488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643564"/>
                        <a:ext cx="4000500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9" name="TextBox 30">
            <a:extLst>
              <a:ext uri="{FF2B5EF4-FFF2-40B4-BE49-F238E27FC236}">
                <a16:creationId xmlns:a16="http://schemas.microsoft.com/office/drawing/2014/main" id="{B472D78B-9CF3-45DD-90F7-795E4E730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188" y="1428750"/>
            <a:ext cx="4667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KZ">
                <a:latin typeface="Century Schoolbook" panose="02040604050505020304" pitchFamily="18" charset="0"/>
              </a:rPr>
              <a:t>(1)</a:t>
            </a:r>
            <a:endParaRPr lang="ru-RU" altLang="ru-KZ">
              <a:latin typeface="Century Schoolbook" panose="02040604050505020304" pitchFamily="18" charset="0"/>
            </a:endParaRPr>
          </a:p>
        </p:txBody>
      </p:sp>
      <p:sp>
        <p:nvSpPr>
          <p:cNvPr id="1050" name="TextBox 26">
            <a:extLst>
              <a:ext uri="{FF2B5EF4-FFF2-40B4-BE49-F238E27FC236}">
                <a16:creationId xmlns:a16="http://schemas.microsoft.com/office/drawing/2014/main" id="{42FD3FF5-6BDA-4522-A987-790C49D94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1" y="6334126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KZ" sz="2800" b="1"/>
              <a:t>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30">
            <a:extLst>
              <a:ext uri="{FF2B5EF4-FFF2-40B4-BE49-F238E27FC236}">
                <a16:creationId xmlns:a16="http://schemas.microsoft.com/office/drawing/2014/main" id="{CF6ADBC6-9959-4265-9813-F65D657DD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14314"/>
            <a:ext cx="5046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kk-KZ" altLang="ru-KZ" sz="1400">
                <a:cs typeface="Times New Roman" panose="02020603050405020304" pitchFamily="18" charset="0"/>
              </a:rPr>
              <a:t>немесе</a:t>
            </a:r>
            <a:r>
              <a:rPr lang="ru-RU" altLang="ru-KZ" sz="1400">
                <a:cs typeface="Times New Roman" panose="02020603050405020304" pitchFamily="18" charset="0"/>
              </a:rPr>
              <a:t> (1)</a:t>
            </a:r>
            <a:r>
              <a:rPr lang="kk-KZ" altLang="ru-KZ" sz="1400">
                <a:cs typeface="Times New Roman" panose="02020603050405020304" pitchFamily="18" charset="0"/>
              </a:rPr>
              <a:t> теңдеуді ескере отырып былай жазуға болады</a:t>
            </a:r>
            <a:r>
              <a:rPr lang="ru-RU" altLang="ru-KZ" sz="1400">
                <a:cs typeface="Times New Roman" panose="02020603050405020304" pitchFamily="18" charset="0"/>
              </a:rPr>
              <a:t>:</a:t>
            </a:r>
            <a:endParaRPr lang="ru-RU" altLang="ru-KZ" sz="1400"/>
          </a:p>
        </p:txBody>
      </p:sp>
      <p:sp>
        <p:nvSpPr>
          <p:cNvPr id="2055" name="Rectangle 32">
            <a:extLst>
              <a:ext uri="{FF2B5EF4-FFF2-40B4-BE49-F238E27FC236}">
                <a16:creationId xmlns:a16="http://schemas.microsoft.com/office/drawing/2014/main" id="{0588F326-39F7-49B9-AF07-FC213DEDF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2050" name="Object 31">
            <a:extLst>
              <a:ext uri="{FF2B5EF4-FFF2-40B4-BE49-F238E27FC236}">
                <a16:creationId xmlns:a16="http://schemas.microsoft.com/office/drawing/2014/main" id="{1BEDC933-75AE-496A-9BB5-85701AD738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3188" y="285751"/>
          <a:ext cx="421481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3" imgW="2286000" imgH="393700" progId="Equation.3">
                  <p:embed/>
                </p:oleObj>
              </mc:Choice>
              <mc:Fallback>
                <p:oleObj name="Формула" r:id="rId3" imgW="2286000" imgH="393700" progId="Equation.3">
                  <p:embed/>
                  <p:pic>
                    <p:nvPicPr>
                      <p:cNvPr id="2050" name="Object 31">
                        <a:extLst>
                          <a:ext uri="{FF2B5EF4-FFF2-40B4-BE49-F238E27FC236}">
                            <a16:creationId xmlns:a16="http://schemas.microsoft.com/office/drawing/2014/main" id="{1BEDC933-75AE-496A-9BB5-85701AD738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285751"/>
                        <a:ext cx="4214812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34">
            <a:extLst>
              <a:ext uri="{FF2B5EF4-FFF2-40B4-BE49-F238E27FC236}">
                <a16:creationId xmlns:a16="http://schemas.microsoft.com/office/drawing/2014/main" id="{F1F0206A-F365-4759-BB30-F73C1DF79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2051" name="Object 33">
            <a:extLst>
              <a:ext uri="{FF2B5EF4-FFF2-40B4-BE49-F238E27FC236}">
                <a16:creationId xmlns:a16="http://schemas.microsoft.com/office/drawing/2014/main" id="{D84C661E-619E-47CB-BF93-080FAACD25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1" y="1143001"/>
          <a:ext cx="47863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Формула" r:id="rId5" imgW="3340100" imgH="508000" progId="Equation.3">
                  <p:embed/>
                </p:oleObj>
              </mc:Choice>
              <mc:Fallback>
                <p:oleObj name="Формула" r:id="rId5" imgW="3340100" imgH="508000" progId="Equation.3">
                  <p:embed/>
                  <p:pic>
                    <p:nvPicPr>
                      <p:cNvPr id="2051" name="Object 33">
                        <a:extLst>
                          <a:ext uri="{FF2B5EF4-FFF2-40B4-BE49-F238E27FC236}">
                            <a16:creationId xmlns:a16="http://schemas.microsoft.com/office/drawing/2014/main" id="{D84C661E-619E-47CB-BF93-080FAACD25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1" y="1143001"/>
                        <a:ext cx="4786313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36">
            <a:extLst>
              <a:ext uri="{FF2B5EF4-FFF2-40B4-BE49-F238E27FC236}">
                <a16:creationId xmlns:a16="http://schemas.microsoft.com/office/drawing/2014/main" id="{4CE9B13A-DE8A-4AB9-80D9-C7B3CD1FF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graphicFrame>
        <p:nvGraphicFramePr>
          <p:cNvPr id="2052" name="Object 35">
            <a:extLst>
              <a:ext uri="{FF2B5EF4-FFF2-40B4-BE49-F238E27FC236}">
                <a16:creationId xmlns:a16="http://schemas.microsoft.com/office/drawing/2014/main" id="{EDD3CBDC-47DC-4DF4-B399-E13DC3975D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4688" y="1285876"/>
          <a:ext cx="19288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7" imgW="1371600" imgH="419100" progId="Equation.3">
                  <p:embed/>
                </p:oleObj>
              </mc:Choice>
              <mc:Fallback>
                <p:oleObj name="Формула" r:id="rId7" imgW="1371600" imgH="419100" progId="Equation.3">
                  <p:embed/>
                  <p:pic>
                    <p:nvPicPr>
                      <p:cNvPr id="2052" name="Object 35">
                        <a:extLst>
                          <a:ext uri="{FF2B5EF4-FFF2-40B4-BE49-F238E27FC236}">
                            <a16:creationId xmlns:a16="http://schemas.microsoft.com/office/drawing/2014/main" id="{EDD3CBDC-47DC-4DF4-B399-E13DC3975D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8" y="1285876"/>
                        <a:ext cx="19288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41">
            <a:extLst>
              <a:ext uri="{FF2B5EF4-FFF2-40B4-BE49-F238E27FC236}">
                <a16:creationId xmlns:a16="http://schemas.microsoft.com/office/drawing/2014/main" id="{841F3803-7BF8-4781-9C99-F487D8BB8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sp>
        <p:nvSpPr>
          <p:cNvPr id="2059" name="Rectangle 42">
            <a:extLst>
              <a:ext uri="{FF2B5EF4-FFF2-40B4-BE49-F238E27FC236}">
                <a16:creationId xmlns:a16="http://schemas.microsoft.com/office/drawing/2014/main" id="{1A940C5F-060D-4C64-8529-DF7ED91D0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82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/>
          </a:p>
        </p:txBody>
      </p:sp>
      <p:sp>
        <p:nvSpPr>
          <p:cNvPr id="2060" name="Rectangle 44">
            <a:extLst>
              <a:ext uri="{FF2B5EF4-FFF2-40B4-BE49-F238E27FC236}">
                <a16:creationId xmlns:a16="http://schemas.microsoft.com/office/drawing/2014/main" id="{DD835F37-1086-433A-B69C-71A7824A3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pic>
        <p:nvPicPr>
          <p:cNvPr id="2061" name="Picture 43">
            <a:extLst>
              <a:ext uri="{FF2B5EF4-FFF2-40B4-BE49-F238E27FC236}">
                <a16:creationId xmlns:a16="http://schemas.microsoft.com/office/drawing/2014/main" id="{68F26A42-6466-4D37-A5DA-E14185F4E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5" y="1285875"/>
            <a:ext cx="1143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Rectangle 45">
            <a:extLst>
              <a:ext uri="{FF2B5EF4-FFF2-40B4-BE49-F238E27FC236}">
                <a16:creationId xmlns:a16="http://schemas.microsoft.com/office/drawing/2014/main" id="{71045DD6-CBD0-42ED-9FC2-9A16DD946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82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/>
          </a:p>
        </p:txBody>
      </p:sp>
      <p:sp>
        <p:nvSpPr>
          <p:cNvPr id="2063" name="Rectangle 47">
            <a:extLst>
              <a:ext uri="{FF2B5EF4-FFF2-40B4-BE49-F238E27FC236}">
                <a16:creationId xmlns:a16="http://schemas.microsoft.com/office/drawing/2014/main" id="{EDE480FA-9321-425F-AC0F-935EFF001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731" y="2018578"/>
            <a:ext cx="850106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endParaRPr lang="kk-KZ" altLang="ru-KZ" sz="1600" b="1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kk-KZ" altLang="ru-KZ" sz="1600" b="1" dirty="0">
                <a:cs typeface="Times New Roman" panose="02020603050405020304" pitchFamily="18" charset="0"/>
              </a:rPr>
              <a:t>Әдетте тепе-теңдік константасы реакция бағытын көрсетеді. 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altLang="ru-KZ" sz="1600" dirty="0" err="1">
                <a:cs typeface="Times New Roman" panose="02020603050405020304" pitchFamily="18" charset="0"/>
              </a:rPr>
              <a:t>К</a:t>
            </a:r>
            <a:r>
              <a:rPr lang="ru-RU" altLang="ru-KZ" sz="1600" baseline="-30000" dirty="0" err="1">
                <a:cs typeface="Times New Roman" panose="02020603050405020304" pitchFamily="18" charset="0"/>
              </a:rPr>
              <a:t>т</a:t>
            </a:r>
            <a:r>
              <a:rPr lang="ru-RU" altLang="ru-KZ" sz="1600" baseline="-30000" dirty="0">
                <a:cs typeface="Times New Roman" panose="02020603050405020304" pitchFamily="18" charset="0"/>
              </a:rPr>
              <a:t>-т</a:t>
            </a:r>
            <a:r>
              <a:rPr lang="ru-RU" altLang="ru-KZ" sz="1600" dirty="0">
                <a:cs typeface="Times New Roman" panose="02020603050405020304" pitchFamily="18" charset="0"/>
              </a:rPr>
              <a:t>&gt;1 </a:t>
            </a:r>
            <a:r>
              <a:rPr lang="kk-KZ" altLang="ru-KZ" sz="1600" dirty="0">
                <a:cs typeface="Times New Roman" panose="02020603050405020304" pitchFamily="18" charset="0"/>
              </a:rPr>
              <a:t>болғанда реакция тура бағытта жүреді.</a:t>
            </a:r>
          </a:p>
          <a:p>
            <a:pPr algn="just" eaLnBrk="1" hangingPunct="1">
              <a:lnSpc>
                <a:spcPct val="150000"/>
              </a:lnSpc>
            </a:pPr>
            <a:r>
              <a:rPr lang="kk-KZ" altLang="ru-KZ" sz="1600" dirty="0">
                <a:cs typeface="Times New Roman" panose="02020603050405020304" pitchFamily="18" charset="0"/>
              </a:rPr>
              <a:t>К</a:t>
            </a:r>
            <a:r>
              <a:rPr lang="kk-KZ" altLang="ru-KZ" sz="1600" baseline="-30000" dirty="0">
                <a:cs typeface="Times New Roman" panose="02020603050405020304" pitchFamily="18" charset="0"/>
              </a:rPr>
              <a:t>т-т</a:t>
            </a:r>
            <a:r>
              <a:rPr lang="kk-KZ" altLang="ru-KZ" sz="1600" dirty="0">
                <a:cs typeface="Times New Roman" panose="02020603050405020304" pitchFamily="18" charset="0"/>
              </a:rPr>
              <a:t> &lt; 1 болғанда реакция кері бағытта жүреді. </a:t>
            </a:r>
          </a:p>
          <a:p>
            <a:pPr algn="just" eaLnBrk="1" hangingPunct="1">
              <a:lnSpc>
                <a:spcPct val="150000"/>
              </a:lnSpc>
            </a:pPr>
            <a:r>
              <a:rPr lang="kk-KZ" altLang="ru-KZ" sz="1600" dirty="0">
                <a:cs typeface="Times New Roman" panose="02020603050405020304" pitchFamily="18" charset="0"/>
              </a:rPr>
              <a:t>Тепе-теңдік жағдайда К</a:t>
            </a:r>
            <a:r>
              <a:rPr lang="kk-KZ" altLang="ru-KZ" sz="1600" baseline="-30000" dirty="0">
                <a:cs typeface="Times New Roman" panose="02020603050405020304" pitchFamily="18" charset="0"/>
              </a:rPr>
              <a:t>т-т </a:t>
            </a:r>
            <a:r>
              <a:rPr lang="ru-RU" altLang="ru-KZ" sz="1600" dirty="0">
                <a:cs typeface="Times New Roman" panose="02020603050405020304" pitchFamily="18" charset="0"/>
              </a:rPr>
              <a:t>=1</a:t>
            </a:r>
            <a:r>
              <a:rPr lang="kk-KZ" altLang="ru-KZ" sz="1600" dirty="0">
                <a:cs typeface="Times New Roman" panose="02020603050405020304" pitchFamily="18" charset="0"/>
              </a:rPr>
              <a:t> </a:t>
            </a:r>
            <a:endParaRPr lang="kk-KZ" altLang="ru-KZ" sz="1600" dirty="0"/>
          </a:p>
        </p:txBody>
      </p:sp>
      <p:graphicFrame>
        <p:nvGraphicFramePr>
          <p:cNvPr id="2053" name="Object 46">
            <a:extLst>
              <a:ext uri="{FF2B5EF4-FFF2-40B4-BE49-F238E27FC236}">
                <a16:creationId xmlns:a16="http://schemas.microsoft.com/office/drawing/2014/main" id="{F5C8565B-499E-4B01-8D9B-FC72FBDDA5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2939" y="3000375"/>
          <a:ext cx="180975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Формула" r:id="rId10" imgW="177646" imgH="228402" progId="Equation.3">
                  <p:embed/>
                </p:oleObj>
              </mc:Choice>
              <mc:Fallback>
                <p:oleObj name="Формула" r:id="rId10" imgW="177646" imgH="228402" progId="Equation.3">
                  <p:embed/>
                  <p:pic>
                    <p:nvPicPr>
                      <p:cNvPr id="2053" name="Object 46">
                        <a:extLst>
                          <a:ext uri="{FF2B5EF4-FFF2-40B4-BE49-F238E27FC236}">
                            <a16:creationId xmlns:a16="http://schemas.microsoft.com/office/drawing/2014/main" id="{F5C8565B-499E-4B01-8D9B-FC72FBDDA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939" y="3000375"/>
                        <a:ext cx="180975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TextBox 55">
            <a:extLst>
              <a:ext uri="{FF2B5EF4-FFF2-40B4-BE49-F238E27FC236}">
                <a16:creationId xmlns:a16="http://schemas.microsoft.com/office/drawing/2014/main" id="{D4819B62-737B-4357-B956-0FCA7825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6" y="3483417"/>
            <a:ext cx="7317581" cy="128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ru-RU" altLang="ru-K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реакцияның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жүйенің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электрқозғауыш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күшінің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таңбасыен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50000"/>
              </a:lnSpc>
            </a:pPr>
            <a:endParaRPr lang="ru-RU" altLang="ru-KZ" dirty="0">
              <a:latin typeface="Century Schoolbook" panose="02040604050505020304" pitchFamily="18" charset="0"/>
            </a:endParaRPr>
          </a:p>
        </p:txBody>
      </p:sp>
      <p:sp>
        <p:nvSpPr>
          <p:cNvPr id="2065" name="Rectangle 53">
            <a:extLst>
              <a:ext uri="{FF2B5EF4-FFF2-40B4-BE49-F238E27FC236}">
                <a16:creationId xmlns:a16="http://schemas.microsoft.com/office/drawing/2014/main" id="{4FF78668-A06A-4B69-8BFD-533D235C7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KZ" altLang="ru-KZ">
              <a:latin typeface="Century Schoolbook" panose="02040604050505020304" pitchFamily="18" charset="0"/>
            </a:endParaRPr>
          </a:p>
        </p:txBody>
      </p:sp>
      <p:pic>
        <p:nvPicPr>
          <p:cNvPr id="2066" name="Picture 52">
            <a:extLst>
              <a:ext uri="{FF2B5EF4-FFF2-40B4-BE49-F238E27FC236}">
                <a16:creationId xmlns:a16="http://schemas.microsoft.com/office/drawing/2014/main" id="{1197DA07-3252-4176-AA8A-C19167744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156" y="4098564"/>
            <a:ext cx="2071688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Rectangle 54">
            <a:extLst>
              <a:ext uri="{FF2B5EF4-FFF2-40B4-BE49-F238E27FC236}">
                <a16:creationId xmlns:a16="http://schemas.microsoft.com/office/drawing/2014/main" id="{5DEF65EF-7DA2-403E-9C95-F122B9B46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55020"/>
            <a:ext cx="21512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KZ" sz="1100" i="1">
                <a:latin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altLang="ru-KZ"/>
          </a:p>
        </p:txBody>
      </p:sp>
      <p:sp>
        <p:nvSpPr>
          <p:cNvPr id="2068" name="TextBox 59">
            <a:extLst>
              <a:ext uri="{FF2B5EF4-FFF2-40B4-BE49-F238E27FC236}">
                <a16:creationId xmlns:a16="http://schemas.microsoft.com/office/drawing/2014/main" id="{F7966D1B-3AE3-4DAE-9AB9-CBB443E04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6" y="5229855"/>
            <a:ext cx="4038600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k-KZ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ЭҚК</a:t>
            </a:r>
            <a:r>
              <a:rPr lang="en-US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&gt;0  - </a:t>
            </a:r>
            <a:r>
              <a:rPr lang="kk-KZ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тура бағытта жүреді.</a:t>
            </a:r>
          </a:p>
          <a:p>
            <a:pPr eaLnBrk="1" hangingPunct="1">
              <a:lnSpc>
                <a:spcPct val="150000"/>
              </a:lnSpc>
            </a:pPr>
            <a:r>
              <a:rPr lang="kk-KZ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ЭҚК</a:t>
            </a:r>
            <a:r>
              <a:rPr lang="en-US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&lt;0  - </a:t>
            </a:r>
            <a:r>
              <a:rPr lang="kk-KZ" alt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кері бағытта жүреді.</a:t>
            </a:r>
            <a:endParaRPr lang="ru-RU" alt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9" name="Прямоугольник 60">
            <a:extLst>
              <a:ext uri="{FF2B5EF4-FFF2-40B4-BE49-F238E27FC236}">
                <a16:creationId xmlns:a16="http://schemas.microsoft.com/office/drawing/2014/main" id="{47EE9AE3-9CB2-4E66-8947-F1DDE8D50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437" y="2024743"/>
            <a:ext cx="664368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kk-KZ" alt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Тотығу-тотықсыздану реакцияның бағытын анықтау</a:t>
            </a:r>
          </a:p>
        </p:txBody>
      </p:sp>
      <p:sp>
        <p:nvSpPr>
          <p:cNvPr id="2070" name="TextBox 21">
            <a:extLst>
              <a:ext uri="{FF2B5EF4-FFF2-40B4-BE49-F238E27FC236}">
                <a16:creationId xmlns:a16="http://schemas.microsoft.com/office/drawing/2014/main" id="{D07D4DEC-AAD9-4295-9ECE-3FCE59187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0" y="623728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KZ" sz="2400" b="1"/>
              <a:t>3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4F069586-E766-485C-A328-2D72FA077B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00559" y="4903929"/>
            <a:ext cx="5624566" cy="14572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1001</Words>
  <Application>Microsoft Office PowerPoint</Application>
  <PresentationFormat>Широкоэкранный</PresentationFormat>
  <Paragraphs>124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Century Schoolbook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Аргимбаева Акмарал</dc:creator>
  <cp:lastModifiedBy>Аргимбаева Акмарал</cp:lastModifiedBy>
  <cp:revision>11</cp:revision>
  <dcterms:created xsi:type="dcterms:W3CDTF">2020-03-04T09:21:58Z</dcterms:created>
  <dcterms:modified xsi:type="dcterms:W3CDTF">2020-10-27T04:50:54Z</dcterms:modified>
</cp:coreProperties>
</file>